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797675" cy="9928225"/>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78" autoAdjust="0"/>
  </p:normalViewPr>
  <p:slideViewPr>
    <p:cSldViewPr snapToGrid="0">
      <p:cViewPr varScale="1">
        <p:scale>
          <a:sx n="98" d="100"/>
          <a:sy n="98" d="100"/>
        </p:scale>
        <p:origin x="10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hoolidesjahoolitsedes.ee/11-kriisid-ja-nendega-toimetulek/" TargetMode="External"/><Relationship Id="rId3" Type="http://schemas.openxmlformats.org/officeDocument/2006/relationships/hyperlink" Target="https://www.google.com/url?sa=i&amp;source=web&amp;rct=j&amp;url=https://sonaveeb.ee/search/unif/est/eki/kriis/1/est&amp;ved=2ahUKEwi-t5HZ9feWAxXjDxAIHasaM2IQy_kOegoIAggACAAICxAB&amp;opi=89978449&amp;cd&amp;psig=AOvVaw0qm7_jZHnEKA6yQzFcEcip&amp;ust=1789813686254000" TargetMode="External"/><Relationship Id="rId7" Type="http://schemas.openxmlformats.org/officeDocument/2006/relationships/hyperlink" Target="https://www.kliinik.ee/haiguste_abc/kriis/id-791"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peresuhted.ee/kriisid-meie-elus/" TargetMode="External"/><Relationship Id="rId11" Type="http://schemas.openxmlformats.org/officeDocument/2006/relationships/hyperlink" Target="https://kriis.ee/kriisideks-valmistumine-eestis/kriisideks-valmistumine-eestis" TargetMode="External"/><Relationship Id="rId5" Type="http://schemas.openxmlformats.org/officeDocument/2006/relationships/hyperlink" Target="https://sonaveeb.ee/search/unif/est/eki/kriis/1/est" TargetMode="External"/><Relationship Id="rId10" Type="http://schemas.openxmlformats.org/officeDocument/2006/relationships/hyperlink" Target="https://www.siseministeerium.ee/tegevusvaldkonnad/kindel-sisejulgeolek/kriisivalmidus" TargetMode="External"/><Relationship Id="rId4" Type="http://schemas.openxmlformats.org/officeDocument/2006/relationships/hyperlink" Target="https://et.wikipedia.org/wiki/Kriis" TargetMode="External"/><Relationship Id="rId9" Type="http://schemas.openxmlformats.org/officeDocument/2006/relationships/hyperlink" Target="https://www.mashtervis.ee/post/kriis-ja-sellega-toimetulek"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ei</a:t>
            </a:r>
            <a:r>
              <a:rPr dirty="0"/>
              <a:t> </a:t>
            </a:r>
            <a:r>
              <a:rPr dirty="0" err="1"/>
              <a:t>kasutata</a:t>
            </a:r>
            <a:r>
              <a:rPr dirty="0"/>
              <a:t> – jaga </a:t>
            </a:r>
            <a:r>
              <a:rPr dirty="0" err="1"/>
              <a:t>töövihikud</a:t>
            </a:r>
            <a:endParaRPr dirty="0"/>
          </a:p>
          <a:p>
            <a:r>
              <a:rPr dirty="0"/>
              <a:t>TEGEVUS: Tervita </a:t>
            </a:r>
            <a:r>
              <a:rPr dirty="0" err="1"/>
              <a:t>osalejaid</a:t>
            </a:r>
            <a:r>
              <a:rPr dirty="0"/>
              <a:t> ja </a:t>
            </a:r>
            <a:r>
              <a:rPr dirty="0" err="1"/>
              <a:t>tutvusta</a:t>
            </a:r>
            <a:r>
              <a:rPr dirty="0"/>
              <a:t> </a:t>
            </a:r>
            <a:r>
              <a:rPr dirty="0" err="1"/>
              <a:t>koolituse</a:t>
            </a:r>
            <a:r>
              <a:rPr dirty="0"/>
              <a:t> </a:t>
            </a:r>
            <a:r>
              <a:rPr dirty="0" err="1"/>
              <a:t>eesmärki</a:t>
            </a:r>
            <a:r>
              <a:rPr dirty="0"/>
              <a:t>.</a:t>
            </a:r>
          </a:p>
          <a:p>
            <a:r>
              <a:rPr dirty="0"/>
              <a:t>AEG: 3 min</a:t>
            </a:r>
          </a:p>
          <a:p>
            <a:endParaRPr dirty="0"/>
          </a:p>
          <a:p>
            <a:r>
              <a:rPr dirty="0"/>
              <a:t>KOOLITAJALE:</a:t>
            </a:r>
          </a:p>
          <a:p>
            <a:r>
              <a:rPr dirty="0"/>
              <a:t>Tervita </a:t>
            </a:r>
            <a:r>
              <a:rPr dirty="0" err="1"/>
              <a:t>osalejaid</a:t>
            </a:r>
            <a:r>
              <a:rPr dirty="0"/>
              <a:t>. </a:t>
            </a:r>
            <a:r>
              <a:rPr dirty="0" err="1"/>
              <a:t>Rõhuta</a:t>
            </a:r>
            <a:r>
              <a:rPr dirty="0"/>
              <a:t>, et </a:t>
            </a:r>
            <a:r>
              <a:rPr dirty="0" err="1"/>
              <a:t>koolituse</a:t>
            </a:r>
            <a:r>
              <a:rPr dirty="0"/>
              <a:t> </a:t>
            </a:r>
            <a:r>
              <a:rPr dirty="0" err="1"/>
              <a:t>eesmärk</a:t>
            </a:r>
            <a:r>
              <a:rPr dirty="0"/>
              <a:t> </a:t>
            </a:r>
            <a:r>
              <a:rPr dirty="0" err="1"/>
              <a:t>ei</a:t>
            </a:r>
            <a:r>
              <a:rPr dirty="0"/>
              <a:t> ole </a:t>
            </a:r>
            <a:r>
              <a:rPr dirty="0" err="1"/>
              <a:t>hirmutada</a:t>
            </a:r>
            <a:r>
              <a:rPr dirty="0"/>
              <a:t> </a:t>
            </a:r>
            <a:r>
              <a:rPr dirty="0" err="1"/>
              <a:t>ega</a:t>
            </a:r>
            <a:r>
              <a:rPr dirty="0"/>
              <a:t> </a:t>
            </a:r>
            <a:r>
              <a:rPr dirty="0" err="1"/>
              <a:t>õpetada</a:t>
            </a:r>
            <a:r>
              <a:rPr dirty="0"/>
              <a:t> </a:t>
            </a:r>
            <a:r>
              <a:rPr dirty="0" err="1"/>
              <a:t>sõda</a:t>
            </a:r>
            <a:r>
              <a:rPr dirty="0"/>
              <a:t>, </a:t>
            </a:r>
            <a:r>
              <a:rPr dirty="0" err="1"/>
              <a:t>vaid</a:t>
            </a:r>
            <a:r>
              <a:rPr dirty="0"/>
              <a:t> </a:t>
            </a:r>
            <a:r>
              <a:rPr dirty="0" err="1"/>
              <a:t>anda</a:t>
            </a:r>
            <a:r>
              <a:rPr dirty="0"/>
              <a:t> </a:t>
            </a:r>
            <a:r>
              <a:rPr dirty="0" err="1"/>
              <a:t>igale</a:t>
            </a:r>
            <a:r>
              <a:rPr dirty="0"/>
              <a:t> </a:t>
            </a:r>
            <a:r>
              <a:rPr dirty="0" err="1"/>
              <a:t>inimesele</a:t>
            </a:r>
            <a:r>
              <a:rPr dirty="0"/>
              <a:t> </a:t>
            </a:r>
            <a:r>
              <a:rPr dirty="0" err="1"/>
              <a:t>kasutatav</a:t>
            </a:r>
            <a:r>
              <a:rPr dirty="0"/>
              <a:t> </a:t>
            </a:r>
            <a:r>
              <a:rPr dirty="0" err="1"/>
              <a:t>plaan</a:t>
            </a:r>
            <a:r>
              <a:rPr dirty="0"/>
              <a:t>. Jaga </a:t>
            </a:r>
            <a:r>
              <a:rPr dirty="0" err="1"/>
              <a:t>töövihikud</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ei</a:t>
            </a:r>
            <a:r>
              <a:rPr dirty="0"/>
              <a:t> </a:t>
            </a:r>
            <a:r>
              <a:rPr dirty="0" err="1"/>
              <a:t>kasutata</a:t>
            </a:r>
            <a:endParaRPr dirty="0"/>
          </a:p>
          <a:p>
            <a:r>
              <a:rPr dirty="0"/>
              <a:t>TEGEVUS: </a:t>
            </a:r>
            <a:r>
              <a:rPr dirty="0" err="1"/>
              <a:t>Käivita</a:t>
            </a:r>
            <a:r>
              <a:rPr dirty="0"/>
              <a:t> </a:t>
            </a:r>
            <a:r>
              <a:rPr dirty="0" err="1"/>
              <a:t>Mentimeteri</a:t>
            </a:r>
            <a:r>
              <a:rPr dirty="0"/>
              <a:t> </a:t>
            </a:r>
            <a:r>
              <a:rPr dirty="0" err="1"/>
              <a:t>sõnapilv</a:t>
            </a:r>
            <a:r>
              <a:rPr dirty="0"/>
              <a:t> ja </a:t>
            </a:r>
            <a:r>
              <a:rPr dirty="0" err="1"/>
              <a:t>kogu</a:t>
            </a:r>
            <a:r>
              <a:rPr dirty="0"/>
              <a:t> </a:t>
            </a:r>
            <a:r>
              <a:rPr dirty="0" err="1"/>
              <a:t>esmased</a:t>
            </a:r>
            <a:r>
              <a:rPr dirty="0"/>
              <a:t> </a:t>
            </a:r>
            <a:r>
              <a:rPr dirty="0" err="1"/>
              <a:t>seosed</a:t>
            </a:r>
            <a:r>
              <a:rPr dirty="0"/>
              <a:t>.</a:t>
            </a:r>
          </a:p>
          <a:p>
            <a:r>
              <a:rPr dirty="0"/>
              <a:t>AEG: 4 min</a:t>
            </a:r>
          </a:p>
          <a:p>
            <a:endParaRPr dirty="0"/>
          </a:p>
          <a:p>
            <a:r>
              <a:rPr dirty="0"/>
              <a:t>KOOLITAJALE:</a:t>
            </a:r>
          </a:p>
          <a:p>
            <a:r>
              <a:rPr dirty="0"/>
              <a:t>Ava </a:t>
            </a:r>
            <a:r>
              <a:rPr dirty="0" err="1"/>
              <a:t>Mentimeteri</a:t>
            </a:r>
            <a:r>
              <a:rPr dirty="0"/>
              <a:t> </a:t>
            </a:r>
            <a:r>
              <a:rPr dirty="0" err="1"/>
              <a:t>sõnapilv</a:t>
            </a:r>
            <a:r>
              <a:rPr dirty="0"/>
              <a:t>. </a:t>
            </a:r>
            <a:r>
              <a:rPr dirty="0" err="1"/>
              <a:t>Loe</a:t>
            </a:r>
            <a:r>
              <a:rPr dirty="0"/>
              <a:t> </a:t>
            </a:r>
            <a:r>
              <a:rPr dirty="0" err="1"/>
              <a:t>välja</a:t>
            </a:r>
            <a:r>
              <a:rPr dirty="0"/>
              <a:t> 2–3 </a:t>
            </a:r>
            <a:r>
              <a:rPr dirty="0" err="1"/>
              <a:t>korduvat</a:t>
            </a:r>
            <a:r>
              <a:rPr dirty="0"/>
              <a:t> </a:t>
            </a:r>
            <a:r>
              <a:rPr dirty="0" err="1"/>
              <a:t>mõtet</a:t>
            </a:r>
            <a:r>
              <a:rPr dirty="0"/>
              <a:t>. </a:t>
            </a:r>
            <a:r>
              <a:rPr dirty="0" err="1"/>
              <a:t>Küsi</a:t>
            </a:r>
            <a:r>
              <a:rPr dirty="0"/>
              <a:t>: kas </a:t>
            </a:r>
            <a:r>
              <a:rPr dirty="0" err="1"/>
              <a:t>kriis</a:t>
            </a:r>
            <a:r>
              <a:rPr dirty="0"/>
              <a:t> on </a:t>
            </a:r>
            <a:r>
              <a:rPr dirty="0" err="1"/>
              <a:t>sündmus</a:t>
            </a:r>
            <a:r>
              <a:rPr dirty="0"/>
              <a:t> </a:t>
            </a:r>
            <a:r>
              <a:rPr dirty="0" err="1"/>
              <a:t>ise</a:t>
            </a:r>
            <a:r>
              <a:rPr dirty="0"/>
              <a:t> </a:t>
            </a:r>
            <a:r>
              <a:rPr dirty="0" err="1"/>
              <a:t>või</a:t>
            </a:r>
            <a:r>
              <a:rPr dirty="0"/>
              <a:t> </a:t>
            </a:r>
            <a:r>
              <a:rPr dirty="0" err="1"/>
              <a:t>hetk</a:t>
            </a:r>
            <a:r>
              <a:rPr dirty="0"/>
              <a:t>, mil </a:t>
            </a:r>
            <a:r>
              <a:rPr dirty="0" err="1"/>
              <a:t>tavapärased</a:t>
            </a:r>
            <a:r>
              <a:rPr dirty="0"/>
              <a:t> </a:t>
            </a:r>
            <a:r>
              <a:rPr dirty="0" err="1"/>
              <a:t>lahendused</a:t>
            </a:r>
            <a:r>
              <a:rPr dirty="0"/>
              <a:t> </a:t>
            </a:r>
            <a:r>
              <a:rPr dirty="0" err="1"/>
              <a:t>enam</a:t>
            </a:r>
            <a:r>
              <a:rPr dirty="0"/>
              <a:t> </a:t>
            </a:r>
            <a:r>
              <a:rPr dirty="0" err="1"/>
              <a:t>ei</a:t>
            </a:r>
            <a:r>
              <a:rPr dirty="0"/>
              <a:t> </a:t>
            </a:r>
            <a:r>
              <a:rPr dirty="0" err="1"/>
              <a:t>tööta</a:t>
            </a:r>
            <a:r>
              <a:rPr dirty="0"/>
              <a:t>?</a:t>
            </a:r>
          </a:p>
          <a:p>
            <a:endParaRPr dirty="0"/>
          </a:p>
          <a:p>
            <a:r>
              <a:rPr lang="en-US" dirty="0"/>
              <a:t>Kriis on [</a:t>
            </a:r>
            <a:r>
              <a:rPr lang="en-US" u="sng" dirty="0" err="1">
                <a:hlinkClick r:id="rId3"/>
              </a:rPr>
              <a:t>Sõnaveeb</a:t>
            </a:r>
            <a:r>
              <a:rPr lang="en-US" u="sng" dirty="0"/>
              <a:t>] </a:t>
            </a:r>
            <a:r>
              <a:rPr lang="en-US" u="sng" dirty="0" err="1"/>
              <a:t>pingeline</a:t>
            </a:r>
            <a:r>
              <a:rPr lang="en-US" u="sng" dirty="0"/>
              <a:t> ja </a:t>
            </a:r>
            <a:r>
              <a:rPr lang="en-US" u="sng" dirty="0" err="1"/>
              <a:t>ebastabiilne</a:t>
            </a:r>
            <a:r>
              <a:rPr lang="en-US" u="sng" dirty="0"/>
              <a:t> </a:t>
            </a:r>
            <a:r>
              <a:rPr lang="en-US" u="sng" dirty="0" err="1"/>
              <a:t>olukord</a:t>
            </a:r>
            <a:r>
              <a:rPr lang="en-US" u="sng" dirty="0"/>
              <a:t>, mis </a:t>
            </a:r>
            <a:r>
              <a:rPr lang="en-US" u="sng" dirty="0" err="1"/>
              <a:t>nõuab</a:t>
            </a:r>
            <a:r>
              <a:rPr lang="en-US" u="sng" dirty="0"/>
              <a:t> </a:t>
            </a:r>
            <a:r>
              <a:rPr lang="en-US" u="sng" dirty="0" err="1"/>
              <a:t>kiiret</a:t>
            </a:r>
            <a:r>
              <a:rPr lang="en-US" u="sng" dirty="0"/>
              <a:t> </a:t>
            </a:r>
            <a:r>
              <a:rPr lang="en-US" u="sng" dirty="0" err="1"/>
              <a:t>muutust</a:t>
            </a:r>
            <a:r>
              <a:rPr lang="en-US" u="sng" dirty="0"/>
              <a:t>, </a:t>
            </a:r>
            <a:r>
              <a:rPr lang="en-US" u="sng" dirty="0" err="1"/>
              <a:t>otsust</a:t>
            </a:r>
            <a:r>
              <a:rPr lang="en-US" u="sng" dirty="0"/>
              <a:t> </a:t>
            </a:r>
            <a:r>
              <a:rPr lang="en-US" u="sng" dirty="0" err="1"/>
              <a:t>või</a:t>
            </a:r>
            <a:r>
              <a:rPr lang="en-US" u="sng" dirty="0"/>
              <a:t> </a:t>
            </a:r>
            <a:r>
              <a:rPr lang="en-US" u="sng" dirty="0" err="1"/>
              <a:t>murrangut</a:t>
            </a:r>
            <a:r>
              <a:rPr lang="en-US" u="sng" dirty="0"/>
              <a:t>. [</a:t>
            </a:r>
            <a:r>
              <a:rPr lang="en-US" u="sng" dirty="0">
                <a:hlinkClick r:id="rId4"/>
              </a:rPr>
              <a:t>1</a:t>
            </a:r>
            <a:r>
              <a:rPr lang="en-US" u="sng" dirty="0"/>
              <a:t>, </a:t>
            </a:r>
            <a:r>
              <a:rPr lang="en-US" u="sng" dirty="0">
                <a:hlinkClick r:id="rId5"/>
              </a:rPr>
              <a:t>2</a:t>
            </a:r>
            <a:r>
              <a:rPr lang="en-US" u="sng" dirty="0"/>
              <a:t>, </a:t>
            </a:r>
            <a:r>
              <a:rPr lang="en-US" u="sng" dirty="0">
                <a:hlinkClick r:id="rId6"/>
              </a:rPr>
              <a:t>3</a:t>
            </a:r>
            <a:r>
              <a:rPr lang="en-US" u="sng" dirty="0"/>
              <a:t>]</a:t>
            </a:r>
            <a:endParaRPr lang="en-US" dirty="0"/>
          </a:p>
          <a:p>
            <a:r>
              <a:rPr lang="en-US" dirty="0" err="1"/>
              <a:t>Sõna</a:t>
            </a:r>
            <a:r>
              <a:rPr lang="en-US" dirty="0"/>
              <a:t> </a:t>
            </a:r>
            <a:r>
              <a:rPr lang="en-US" dirty="0" err="1"/>
              <a:t>pärineb</a:t>
            </a:r>
            <a:r>
              <a:rPr lang="en-US" dirty="0"/>
              <a:t> </a:t>
            </a:r>
            <a:r>
              <a:rPr lang="en-US" dirty="0" err="1"/>
              <a:t>kreekakeelsest</a:t>
            </a:r>
            <a:r>
              <a:rPr lang="en-US" dirty="0"/>
              <a:t> </a:t>
            </a:r>
            <a:r>
              <a:rPr lang="en-US" dirty="0" err="1"/>
              <a:t>sõnast</a:t>
            </a:r>
            <a:r>
              <a:rPr lang="en-US" dirty="0"/>
              <a:t> </a:t>
            </a:r>
            <a:r>
              <a:rPr lang="en-US" i="1" dirty="0" err="1"/>
              <a:t>krisis</a:t>
            </a:r>
            <a:r>
              <a:rPr lang="en-US" dirty="0"/>
              <a:t>, mis </a:t>
            </a:r>
            <a:r>
              <a:rPr lang="en-US" dirty="0" err="1"/>
              <a:t>tähendas</a:t>
            </a:r>
            <a:r>
              <a:rPr lang="en-US" dirty="0"/>
              <a:t> </a:t>
            </a:r>
            <a:r>
              <a:rPr lang="en-US" dirty="0" err="1"/>
              <a:t>algselt</a:t>
            </a:r>
            <a:r>
              <a:rPr lang="en-US" dirty="0"/>
              <a:t> </a:t>
            </a:r>
            <a:r>
              <a:rPr lang="en-US" dirty="0" err="1"/>
              <a:t>meditsiinis</a:t>
            </a:r>
            <a:r>
              <a:rPr lang="en-US" dirty="0"/>
              <a:t> </a:t>
            </a:r>
            <a:r>
              <a:rPr lang="en-US" dirty="0" err="1"/>
              <a:t>haiguse</a:t>
            </a:r>
            <a:r>
              <a:rPr lang="en-US" dirty="0"/>
              <a:t> </a:t>
            </a:r>
            <a:r>
              <a:rPr lang="en-US" dirty="0" err="1"/>
              <a:t>pöördelist</a:t>
            </a:r>
            <a:r>
              <a:rPr lang="en-US" dirty="0"/>
              <a:t> </a:t>
            </a:r>
            <a:r>
              <a:rPr lang="en-US" dirty="0" err="1"/>
              <a:t>või</a:t>
            </a:r>
            <a:r>
              <a:rPr lang="en-US" dirty="0"/>
              <a:t> </a:t>
            </a:r>
            <a:r>
              <a:rPr lang="en-US" dirty="0" err="1"/>
              <a:t>otsustavat</a:t>
            </a:r>
            <a:r>
              <a:rPr lang="en-US" dirty="0"/>
              <a:t> </a:t>
            </a:r>
            <a:r>
              <a:rPr lang="en-US" dirty="0" err="1"/>
              <a:t>hetke</a:t>
            </a:r>
            <a:r>
              <a:rPr lang="en-US" dirty="0"/>
              <a:t>, mil </a:t>
            </a:r>
            <a:r>
              <a:rPr lang="en-US" dirty="0" err="1"/>
              <a:t>patsient</a:t>
            </a:r>
            <a:r>
              <a:rPr lang="en-US" dirty="0"/>
              <a:t> kas </a:t>
            </a:r>
            <a:r>
              <a:rPr lang="en-US" dirty="0" err="1"/>
              <a:t>paraneb</a:t>
            </a:r>
            <a:r>
              <a:rPr lang="en-US" dirty="0"/>
              <a:t> </a:t>
            </a:r>
            <a:r>
              <a:rPr lang="en-US" dirty="0" err="1"/>
              <a:t>või</a:t>
            </a:r>
            <a:r>
              <a:rPr lang="en-US" dirty="0"/>
              <a:t> </a:t>
            </a:r>
            <a:r>
              <a:rPr lang="en-US" dirty="0" err="1"/>
              <a:t>sureb</a:t>
            </a:r>
            <a:r>
              <a:rPr lang="en-US" dirty="0"/>
              <a:t>. </a:t>
            </a:r>
            <a:r>
              <a:rPr lang="en-US" dirty="0" err="1"/>
              <a:t>Tänapäeval</a:t>
            </a:r>
            <a:r>
              <a:rPr lang="en-US" dirty="0"/>
              <a:t> </a:t>
            </a:r>
            <a:r>
              <a:rPr lang="en-US" dirty="0" err="1"/>
              <a:t>kasutatakse</a:t>
            </a:r>
            <a:r>
              <a:rPr lang="en-US" dirty="0"/>
              <a:t> </a:t>
            </a:r>
            <a:r>
              <a:rPr lang="en-US" dirty="0" err="1"/>
              <a:t>mõistet</a:t>
            </a:r>
            <a:r>
              <a:rPr lang="en-US" dirty="0"/>
              <a:t> </a:t>
            </a:r>
            <a:r>
              <a:rPr lang="en-US" dirty="0" err="1"/>
              <a:t>mitmes</a:t>
            </a:r>
            <a:r>
              <a:rPr lang="en-US" dirty="0"/>
              <a:t> </a:t>
            </a:r>
            <a:r>
              <a:rPr lang="en-US" dirty="0" err="1"/>
              <a:t>erinevas</a:t>
            </a:r>
            <a:r>
              <a:rPr lang="en-US" dirty="0"/>
              <a:t> </a:t>
            </a:r>
            <a:r>
              <a:rPr lang="en-US" dirty="0" err="1"/>
              <a:t>tähenduses</a:t>
            </a:r>
            <a:r>
              <a:rPr lang="en-US" dirty="0"/>
              <a:t>: [</a:t>
            </a:r>
            <a:r>
              <a:rPr lang="en-US" dirty="0">
                <a:hlinkClick r:id="rId7"/>
              </a:rPr>
              <a:t>1</a:t>
            </a:r>
            <a:r>
              <a:rPr lang="en-US" dirty="0"/>
              <a:t>, </a:t>
            </a:r>
            <a:r>
              <a:rPr lang="en-US" dirty="0">
                <a:hlinkClick r:id="rId6"/>
              </a:rPr>
              <a:t>2</a:t>
            </a:r>
            <a:r>
              <a:rPr lang="en-US" dirty="0"/>
              <a:t>, </a:t>
            </a:r>
            <a:r>
              <a:rPr lang="en-US" dirty="0">
                <a:hlinkClick r:id="rId5"/>
              </a:rPr>
              <a:t>3</a:t>
            </a:r>
            <a:r>
              <a:rPr lang="en-US" dirty="0"/>
              <a:t>]</a:t>
            </a:r>
          </a:p>
          <a:p>
            <a:r>
              <a:rPr lang="en-US" b="1" dirty="0" err="1"/>
              <a:t>Peamised</a:t>
            </a:r>
            <a:r>
              <a:rPr lang="en-US" b="1" dirty="0"/>
              <a:t> </a:t>
            </a:r>
            <a:r>
              <a:rPr lang="en-US" b="1" dirty="0" err="1"/>
              <a:t>tähendused</a:t>
            </a:r>
            <a:r>
              <a:rPr lang="en-US" b="1" dirty="0"/>
              <a:t> ja </a:t>
            </a:r>
            <a:r>
              <a:rPr lang="en-US" b="1" dirty="0" err="1"/>
              <a:t>valdkonnad</a:t>
            </a:r>
            <a:endParaRPr lang="en-US" dirty="0"/>
          </a:p>
          <a:p>
            <a:pPr indent="-171450">
              <a:buChar char="•"/>
            </a:pPr>
            <a:r>
              <a:rPr lang="en-US" b="1" dirty="0" err="1"/>
              <a:t>Psühholoogiline</a:t>
            </a:r>
            <a:r>
              <a:rPr lang="en-US" b="1" dirty="0"/>
              <a:t> </a:t>
            </a:r>
            <a:r>
              <a:rPr lang="en-US" b="1" dirty="0" err="1"/>
              <a:t>kriis</a:t>
            </a:r>
            <a:r>
              <a:rPr lang="en-US" b="1" dirty="0"/>
              <a:t>:</a:t>
            </a:r>
            <a:r>
              <a:rPr lang="en-US" dirty="0"/>
              <a:t> </a:t>
            </a:r>
            <a:r>
              <a:rPr lang="en-US" dirty="0" err="1"/>
              <a:t>Äge</a:t>
            </a:r>
            <a:r>
              <a:rPr lang="en-US" dirty="0"/>
              <a:t> </a:t>
            </a:r>
            <a:r>
              <a:rPr lang="en-US" dirty="0" err="1"/>
              <a:t>emotsionaalne</a:t>
            </a:r>
            <a:r>
              <a:rPr lang="en-US" dirty="0"/>
              <a:t> </a:t>
            </a:r>
            <a:r>
              <a:rPr lang="en-US" dirty="0" err="1"/>
              <a:t>seisund</a:t>
            </a:r>
            <a:r>
              <a:rPr lang="en-US" dirty="0"/>
              <a:t>, </a:t>
            </a:r>
            <a:r>
              <a:rPr lang="en-US" dirty="0" err="1"/>
              <a:t>kus</a:t>
            </a:r>
            <a:r>
              <a:rPr lang="en-US" dirty="0"/>
              <a:t> </a:t>
            </a:r>
            <a:r>
              <a:rPr lang="en-US" dirty="0" err="1"/>
              <a:t>inimene</a:t>
            </a:r>
            <a:r>
              <a:rPr lang="en-US" dirty="0"/>
              <a:t> </a:t>
            </a:r>
            <a:r>
              <a:rPr lang="en-US" dirty="0" err="1"/>
              <a:t>ei</a:t>
            </a:r>
            <a:r>
              <a:rPr lang="en-US" dirty="0"/>
              <a:t> </a:t>
            </a:r>
            <a:r>
              <a:rPr lang="en-US" dirty="0" err="1"/>
              <a:t>suuda</a:t>
            </a:r>
            <a:r>
              <a:rPr lang="en-US" dirty="0"/>
              <a:t> </a:t>
            </a:r>
            <a:r>
              <a:rPr lang="en-US" dirty="0" err="1"/>
              <a:t>ootamatu</a:t>
            </a:r>
            <a:r>
              <a:rPr lang="en-US" dirty="0"/>
              <a:t> </a:t>
            </a:r>
            <a:r>
              <a:rPr lang="en-US" dirty="0" err="1"/>
              <a:t>sündmuse</a:t>
            </a:r>
            <a:r>
              <a:rPr lang="en-US" dirty="0"/>
              <a:t> </a:t>
            </a:r>
            <a:r>
              <a:rPr lang="en-US" dirty="0" err="1"/>
              <a:t>või</a:t>
            </a:r>
            <a:r>
              <a:rPr lang="en-US" dirty="0"/>
              <a:t> trauma </a:t>
            </a:r>
            <a:r>
              <a:rPr lang="en-US" dirty="0" err="1"/>
              <a:t>tõttu</a:t>
            </a:r>
            <a:r>
              <a:rPr lang="en-US" dirty="0"/>
              <a:t> </a:t>
            </a:r>
            <a:r>
              <a:rPr lang="en-US" dirty="0" err="1"/>
              <a:t>enam</a:t>
            </a:r>
            <a:r>
              <a:rPr lang="en-US" dirty="0"/>
              <a:t> </a:t>
            </a:r>
            <a:r>
              <a:rPr lang="en-US" dirty="0" err="1"/>
              <a:t>tavapäraselt</a:t>
            </a:r>
            <a:r>
              <a:rPr lang="en-US" dirty="0"/>
              <a:t> </a:t>
            </a:r>
            <a:r>
              <a:rPr lang="en-US" dirty="0" err="1"/>
              <a:t>toime</a:t>
            </a:r>
            <a:r>
              <a:rPr lang="en-US" dirty="0"/>
              <a:t> </a:t>
            </a:r>
            <a:r>
              <a:rPr lang="en-US" dirty="0" err="1"/>
              <a:t>tulla</a:t>
            </a:r>
            <a:r>
              <a:rPr lang="en-US" dirty="0"/>
              <a:t>. [</a:t>
            </a:r>
            <a:r>
              <a:rPr lang="en-US" dirty="0">
                <a:hlinkClick r:id="rId8"/>
              </a:rPr>
              <a:t>1</a:t>
            </a:r>
            <a:r>
              <a:rPr lang="en-US" dirty="0"/>
              <a:t>, </a:t>
            </a:r>
            <a:r>
              <a:rPr lang="en-US" dirty="0">
                <a:hlinkClick r:id="rId9"/>
              </a:rPr>
              <a:t>2</a:t>
            </a:r>
            <a:r>
              <a:rPr lang="en-US" dirty="0"/>
              <a:t>, </a:t>
            </a:r>
            <a:r>
              <a:rPr lang="en-US" dirty="0">
                <a:hlinkClick r:id="rId6"/>
              </a:rPr>
              <a:t>3</a:t>
            </a:r>
            <a:r>
              <a:rPr lang="en-US" dirty="0"/>
              <a:t>]</a:t>
            </a:r>
          </a:p>
          <a:p>
            <a:pPr indent="-171450">
              <a:buChar char="•"/>
            </a:pPr>
            <a:r>
              <a:rPr lang="en-US" b="1" dirty="0" err="1"/>
              <a:t>Ühiskondlik</a:t>
            </a:r>
            <a:r>
              <a:rPr lang="en-US" b="1" dirty="0"/>
              <a:t> ja </a:t>
            </a:r>
            <a:r>
              <a:rPr lang="en-US" b="1" dirty="0" err="1"/>
              <a:t>poliitiline</a:t>
            </a:r>
            <a:r>
              <a:rPr lang="en-US" b="1" dirty="0"/>
              <a:t> </a:t>
            </a:r>
            <a:r>
              <a:rPr lang="en-US" b="1" dirty="0" err="1"/>
              <a:t>kriis</a:t>
            </a:r>
            <a:r>
              <a:rPr lang="en-US" b="1" dirty="0"/>
              <a:t>:</a:t>
            </a:r>
            <a:r>
              <a:rPr lang="en-US" dirty="0"/>
              <a:t> </a:t>
            </a:r>
            <a:r>
              <a:rPr lang="en-US" dirty="0" err="1"/>
              <a:t>Vastuoludest</a:t>
            </a:r>
            <a:r>
              <a:rPr lang="en-US" dirty="0"/>
              <a:t> </a:t>
            </a:r>
            <a:r>
              <a:rPr lang="en-US" dirty="0" err="1"/>
              <a:t>lõhestatud</a:t>
            </a:r>
            <a:r>
              <a:rPr lang="en-US" dirty="0"/>
              <a:t> </a:t>
            </a:r>
            <a:r>
              <a:rPr lang="en-US" dirty="0" err="1"/>
              <a:t>seisund</a:t>
            </a:r>
            <a:r>
              <a:rPr lang="en-US" dirty="0"/>
              <a:t>, </a:t>
            </a:r>
            <a:r>
              <a:rPr lang="en-US" dirty="0" err="1"/>
              <a:t>nagu</a:t>
            </a:r>
            <a:r>
              <a:rPr lang="en-US" dirty="0"/>
              <a:t> </a:t>
            </a:r>
            <a:r>
              <a:rPr lang="en-US" dirty="0" err="1"/>
              <a:t>valitsuskriis</a:t>
            </a:r>
            <a:r>
              <a:rPr lang="en-US" dirty="0"/>
              <a:t>, </a:t>
            </a:r>
            <a:r>
              <a:rPr lang="en-US" dirty="0" err="1"/>
              <a:t>sõda</a:t>
            </a:r>
            <a:r>
              <a:rPr lang="en-US" dirty="0"/>
              <a:t> </a:t>
            </a:r>
            <a:r>
              <a:rPr lang="en-US" dirty="0" err="1"/>
              <a:t>või</a:t>
            </a:r>
            <a:r>
              <a:rPr lang="en-US" dirty="0"/>
              <a:t> </a:t>
            </a:r>
            <a:r>
              <a:rPr lang="en-US" dirty="0" err="1"/>
              <a:t>demokraatia</a:t>
            </a:r>
            <a:r>
              <a:rPr lang="en-US" dirty="0"/>
              <a:t> </a:t>
            </a:r>
            <a:r>
              <a:rPr lang="en-US" dirty="0" err="1"/>
              <a:t>kriis</a:t>
            </a:r>
            <a:r>
              <a:rPr lang="en-US" dirty="0"/>
              <a:t>, mis </a:t>
            </a:r>
            <a:r>
              <a:rPr lang="en-US" dirty="0" err="1"/>
              <a:t>ohustab</a:t>
            </a:r>
            <a:r>
              <a:rPr lang="en-US" dirty="0"/>
              <a:t> </a:t>
            </a:r>
            <a:r>
              <a:rPr lang="en-US" dirty="0" err="1"/>
              <a:t>riigi</a:t>
            </a:r>
            <a:r>
              <a:rPr lang="en-US" dirty="0"/>
              <a:t> </a:t>
            </a:r>
            <a:r>
              <a:rPr lang="en-US" dirty="0" err="1"/>
              <a:t>või</a:t>
            </a:r>
            <a:r>
              <a:rPr lang="en-US" dirty="0"/>
              <a:t> </a:t>
            </a:r>
            <a:r>
              <a:rPr lang="en-US" dirty="0" err="1"/>
              <a:t>ühiskonna</a:t>
            </a:r>
            <a:r>
              <a:rPr lang="en-US" dirty="0"/>
              <a:t> </a:t>
            </a:r>
            <a:r>
              <a:rPr lang="en-US" dirty="0" err="1"/>
              <a:t>stabiilsust</a:t>
            </a:r>
            <a:r>
              <a:rPr lang="en-US" dirty="0"/>
              <a:t>. [</a:t>
            </a:r>
            <a:r>
              <a:rPr lang="en-US" dirty="0">
                <a:hlinkClick r:id="rId5"/>
              </a:rPr>
              <a:t>1</a:t>
            </a:r>
            <a:r>
              <a:rPr lang="en-US" dirty="0"/>
              <a:t>]</a:t>
            </a:r>
          </a:p>
          <a:p>
            <a:pPr indent="-171450">
              <a:buChar char="•"/>
            </a:pPr>
            <a:r>
              <a:rPr lang="en-US" b="1" dirty="0" err="1"/>
              <a:t>Majanduskriis</a:t>
            </a:r>
            <a:r>
              <a:rPr lang="en-US" b="1" dirty="0"/>
              <a:t>:</a:t>
            </a:r>
            <a:r>
              <a:rPr lang="en-US" dirty="0"/>
              <a:t> </a:t>
            </a:r>
            <a:r>
              <a:rPr lang="en-US" dirty="0" err="1"/>
              <a:t>Sügav</a:t>
            </a:r>
            <a:r>
              <a:rPr lang="en-US" dirty="0"/>
              <a:t> </a:t>
            </a:r>
            <a:r>
              <a:rPr lang="en-US" dirty="0" err="1"/>
              <a:t>langus</a:t>
            </a:r>
            <a:r>
              <a:rPr lang="en-US" dirty="0"/>
              <a:t> </a:t>
            </a:r>
            <a:r>
              <a:rPr lang="en-US" dirty="0" err="1"/>
              <a:t>majanduses</a:t>
            </a:r>
            <a:r>
              <a:rPr lang="en-US" dirty="0"/>
              <a:t> </a:t>
            </a:r>
            <a:r>
              <a:rPr lang="en-US" dirty="0" err="1"/>
              <a:t>või</a:t>
            </a:r>
            <a:r>
              <a:rPr lang="en-US" dirty="0"/>
              <a:t> </a:t>
            </a:r>
            <a:r>
              <a:rPr lang="en-US" dirty="0" err="1"/>
              <a:t>rahanduses</a:t>
            </a:r>
            <a:r>
              <a:rPr lang="en-US" dirty="0"/>
              <a:t> (</a:t>
            </a:r>
            <a:r>
              <a:rPr lang="en-US" dirty="0" err="1"/>
              <a:t>näiteks</a:t>
            </a:r>
            <a:r>
              <a:rPr lang="en-US" dirty="0"/>
              <a:t> </a:t>
            </a:r>
            <a:r>
              <a:rPr lang="en-US" dirty="0" err="1"/>
              <a:t>finants</a:t>
            </a:r>
            <a:r>
              <a:rPr lang="en-US" dirty="0"/>
              <a:t>- </a:t>
            </a:r>
            <a:r>
              <a:rPr lang="en-US" dirty="0" err="1"/>
              <a:t>või</a:t>
            </a:r>
            <a:r>
              <a:rPr lang="en-US" dirty="0"/>
              <a:t> </a:t>
            </a:r>
            <a:r>
              <a:rPr lang="en-US" dirty="0" err="1"/>
              <a:t>võlakriis</a:t>
            </a:r>
            <a:r>
              <a:rPr lang="en-US" dirty="0"/>
              <a:t>), </a:t>
            </a:r>
            <a:r>
              <a:rPr lang="en-US" dirty="0" err="1"/>
              <a:t>mida</a:t>
            </a:r>
            <a:r>
              <a:rPr lang="en-US" dirty="0"/>
              <a:t> </a:t>
            </a:r>
            <a:r>
              <a:rPr lang="en-US" dirty="0" err="1"/>
              <a:t>iseloomustavad</a:t>
            </a:r>
            <a:r>
              <a:rPr lang="en-US" dirty="0"/>
              <a:t> </a:t>
            </a:r>
            <a:r>
              <a:rPr lang="en-US" dirty="0" err="1"/>
              <a:t>raskused</a:t>
            </a:r>
            <a:r>
              <a:rPr lang="en-US" dirty="0"/>
              <a:t> ja </a:t>
            </a:r>
            <a:r>
              <a:rPr lang="en-US" dirty="0" err="1"/>
              <a:t>ebastabiilsus</a:t>
            </a:r>
            <a:r>
              <a:rPr lang="en-US" dirty="0"/>
              <a:t>. [</a:t>
            </a:r>
            <a:r>
              <a:rPr lang="en-US" dirty="0">
                <a:hlinkClick r:id="rId5"/>
              </a:rPr>
              <a:t>1</a:t>
            </a:r>
            <a:r>
              <a:rPr lang="en-US" dirty="0"/>
              <a:t>]</a:t>
            </a:r>
          </a:p>
          <a:p>
            <a:pPr indent="-171450">
              <a:buChar char="•"/>
            </a:pPr>
            <a:r>
              <a:rPr lang="en-US" b="1" dirty="0" err="1"/>
              <a:t>Hädaolukord</a:t>
            </a:r>
            <a:r>
              <a:rPr lang="en-US" b="1" dirty="0"/>
              <a:t>:</a:t>
            </a:r>
            <a:r>
              <a:rPr lang="en-US" dirty="0"/>
              <a:t> </a:t>
            </a:r>
            <a:r>
              <a:rPr lang="en-US" dirty="0" err="1"/>
              <a:t>Riiklikul</a:t>
            </a:r>
            <a:r>
              <a:rPr lang="en-US" dirty="0"/>
              <a:t> </a:t>
            </a:r>
            <a:r>
              <a:rPr lang="en-US" dirty="0" err="1"/>
              <a:t>või</a:t>
            </a:r>
            <a:r>
              <a:rPr lang="en-US" dirty="0"/>
              <a:t> </a:t>
            </a:r>
            <a:r>
              <a:rPr lang="en-US" dirty="0" err="1"/>
              <a:t>kohalikul</a:t>
            </a:r>
            <a:r>
              <a:rPr lang="en-US" dirty="0"/>
              <a:t> </a:t>
            </a:r>
            <a:r>
              <a:rPr lang="en-US" dirty="0" err="1"/>
              <a:t>tasandil</a:t>
            </a:r>
            <a:r>
              <a:rPr lang="en-US" dirty="0"/>
              <a:t> </a:t>
            </a:r>
            <a:r>
              <a:rPr lang="en-US" dirty="0" err="1"/>
              <a:t>oht</a:t>
            </a:r>
            <a:r>
              <a:rPr lang="en-US" dirty="0"/>
              <a:t> </a:t>
            </a:r>
            <a:r>
              <a:rPr lang="en-US" dirty="0" err="1"/>
              <a:t>inimeste</a:t>
            </a:r>
            <a:r>
              <a:rPr lang="en-US" dirty="0"/>
              <a:t> </a:t>
            </a:r>
            <a:r>
              <a:rPr lang="en-US" dirty="0" err="1"/>
              <a:t>elule</a:t>
            </a:r>
            <a:r>
              <a:rPr lang="en-US" dirty="0"/>
              <a:t>, </a:t>
            </a:r>
            <a:r>
              <a:rPr lang="en-US" dirty="0" err="1"/>
              <a:t>tervisele</a:t>
            </a:r>
            <a:r>
              <a:rPr lang="en-US" dirty="0"/>
              <a:t> </a:t>
            </a:r>
            <a:r>
              <a:rPr lang="en-US" dirty="0" err="1"/>
              <a:t>või</a:t>
            </a:r>
            <a:r>
              <a:rPr lang="en-US" dirty="0"/>
              <a:t> </a:t>
            </a:r>
            <a:r>
              <a:rPr lang="en-US" dirty="0" err="1"/>
              <a:t>julgeolekule</a:t>
            </a:r>
            <a:r>
              <a:rPr lang="en-US" dirty="0"/>
              <a:t>, </a:t>
            </a:r>
            <a:r>
              <a:rPr lang="en-US" dirty="0" err="1"/>
              <a:t>mille</a:t>
            </a:r>
            <a:r>
              <a:rPr lang="en-US" dirty="0"/>
              <a:t> </a:t>
            </a:r>
            <a:r>
              <a:rPr lang="en-US" dirty="0" err="1"/>
              <a:t>lahendamisega</a:t>
            </a:r>
            <a:r>
              <a:rPr lang="en-US" dirty="0"/>
              <a:t> </a:t>
            </a:r>
            <a:r>
              <a:rPr lang="en-US" dirty="0" err="1"/>
              <a:t>tegelevad</a:t>
            </a:r>
            <a:r>
              <a:rPr lang="en-US" dirty="0"/>
              <a:t> </a:t>
            </a:r>
            <a:r>
              <a:rPr lang="en-US" dirty="0" err="1"/>
              <a:t>eriteenistused</a:t>
            </a:r>
            <a:r>
              <a:rPr lang="en-US" dirty="0"/>
              <a:t>. [</a:t>
            </a:r>
            <a:r>
              <a:rPr lang="en-US" dirty="0">
                <a:hlinkClick r:id="rId10"/>
              </a:rPr>
              <a:t>1</a:t>
            </a:r>
            <a:r>
              <a:rPr lang="en-US" dirty="0"/>
              <a:t>, </a:t>
            </a:r>
            <a:r>
              <a:rPr lang="en-US" dirty="0">
                <a:hlinkClick r:id="rId11"/>
              </a:rPr>
              <a:t>2</a:t>
            </a:r>
            <a:r>
              <a:rPr lang="en-US"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2 – Minu </a:t>
            </a:r>
            <a:r>
              <a:rPr dirty="0" err="1"/>
              <a:t>lähtekoht</a:t>
            </a:r>
            <a:endParaRPr dirty="0"/>
          </a:p>
          <a:p>
            <a:r>
              <a:rPr dirty="0"/>
              <a:t>TEGEVUS: </a:t>
            </a:r>
            <a:r>
              <a:rPr dirty="0" err="1"/>
              <a:t>Osaleja</a:t>
            </a:r>
            <a:r>
              <a:rPr dirty="0"/>
              <a:t> </a:t>
            </a:r>
            <a:r>
              <a:rPr dirty="0" err="1"/>
              <a:t>hindab</a:t>
            </a:r>
            <a:r>
              <a:rPr dirty="0"/>
              <a:t> </a:t>
            </a:r>
            <a:r>
              <a:rPr dirty="0" err="1"/>
              <a:t>oma</a:t>
            </a:r>
            <a:r>
              <a:rPr dirty="0"/>
              <a:t> </a:t>
            </a:r>
            <a:r>
              <a:rPr dirty="0" err="1"/>
              <a:t>tänast</a:t>
            </a:r>
            <a:r>
              <a:rPr dirty="0"/>
              <a:t> </a:t>
            </a:r>
            <a:r>
              <a:rPr dirty="0" err="1"/>
              <a:t>valmisolekut</a:t>
            </a:r>
            <a:r>
              <a:rPr dirty="0"/>
              <a:t> </a:t>
            </a:r>
            <a:r>
              <a:rPr dirty="0" err="1"/>
              <a:t>ning</a:t>
            </a:r>
            <a:r>
              <a:rPr dirty="0"/>
              <a:t> </a:t>
            </a:r>
            <a:r>
              <a:rPr dirty="0" err="1"/>
              <a:t>kirjutab</a:t>
            </a:r>
            <a:r>
              <a:rPr dirty="0"/>
              <a:t> </a:t>
            </a:r>
            <a:r>
              <a:rPr dirty="0" err="1"/>
              <a:t>tugevuse</a:t>
            </a:r>
            <a:r>
              <a:rPr dirty="0"/>
              <a:t> ja </a:t>
            </a:r>
            <a:r>
              <a:rPr dirty="0" err="1"/>
              <a:t>puudujäägi</a:t>
            </a:r>
            <a:r>
              <a:rPr dirty="0"/>
              <a:t>.</a:t>
            </a:r>
          </a:p>
          <a:p>
            <a:r>
              <a:rPr dirty="0"/>
              <a:t>AEG: 4 min</a:t>
            </a:r>
          </a:p>
          <a:p>
            <a:endParaRPr dirty="0"/>
          </a:p>
          <a:p>
            <a:r>
              <a:rPr dirty="0"/>
              <a:t>KOOLITAJALE:</a:t>
            </a:r>
          </a:p>
          <a:p>
            <a:r>
              <a:rPr dirty="0"/>
              <a:t>Lase </a:t>
            </a:r>
            <a:r>
              <a:rPr dirty="0" err="1"/>
              <a:t>osalejatel</a:t>
            </a:r>
            <a:r>
              <a:rPr dirty="0"/>
              <a:t> </a:t>
            </a:r>
            <a:r>
              <a:rPr dirty="0" err="1"/>
              <a:t>nimetada</a:t>
            </a:r>
            <a:r>
              <a:rPr dirty="0"/>
              <a:t>, milline </a:t>
            </a:r>
            <a:r>
              <a:rPr dirty="0" err="1"/>
              <a:t>üksik</a:t>
            </a:r>
            <a:r>
              <a:rPr dirty="0"/>
              <a:t> </a:t>
            </a:r>
            <a:r>
              <a:rPr dirty="0" err="1"/>
              <a:t>muutus</a:t>
            </a:r>
            <a:r>
              <a:rPr dirty="0"/>
              <a:t> </a:t>
            </a:r>
            <a:r>
              <a:rPr dirty="0" err="1"/>
              <a:t>teeb</a:t>
            </a:r>
            <a:r>
              <a:rPr dirty="0"/>
              <a:t> </a:t>
            </a:r>
            <a:r>
              <a:rPr dirty="0" err="1"/>
              <a:t>olukorra</a:t>
            </a:r>
            <a:r>
              <a:rPr dirty="0"/>
              <a:t> </a:t>
            </a:r>
            <a:r>
              <a:rPr dirty="0" err="1"/>
              <a:t>nende</a:t>
            </a:r>
            <a:r>
              <a:rPr dirty="0"/>
              <a:t> </a:t>
            </a:r>
            <a:r>
              <a:rPr dirty="0" err="1"/>
              <a:t>jaoks</a:t>
            </a:r>
            <a:r>
              <a:rPr dirty="0"/>
              <a:t> </a:t>
            </a:r>
            <a:r>
              <a:rPr dirty="0" err="1"/>
              <a:t>kriisiks</a:t>
            </a:r>
            <a:r>
              <a:rPr dirty="0"/>
              <a:t>: </a:t>
            </a:r>
            <a:r>
              <a:rPr dirty="0" err="1"/>
              <a:t>tervis</a:t>
            </a:r>
            <a:r>
              <a:rPr dirty="0"/>
              <a:t>, laps, </a:t>
            </a:r>
            <a:r>
              <a:rPr dirty="0" err="1"/>
              <a:t>külm</a:t>
            </a:r>
            <a:r>
              <a:rPr dirty="0"/>
              <a:t>, </a:t>
            </a:r>
            <a:r>
              <a:rPr dirty="0" err="1"/>
              <a:t>teadmatus</a:t>
            </a:r>
            <a:r>
              <a:rPr dirty="0"/>
              <a:t>, </a:t>
            </a:r>
            <a:r>
              <a:rPr dirty="0" err="1"/>
              <a:t>ravim</a:t>
            </a:r>
            <a:r>
              <a:rPr dirty="0"/>
              <a:t> </a:t>
            </a:r>
            <a:r>
              <a:rPr dirty="0" err="1"/>
              <a:t>või</a:t>
            </a:r>
            <a:r>
              <a:rPr dirty="0"/>
              <a:t> </a:t>
            </a:r>
            <a:r>
              <a:rPr dirty="0" err="1"/>
              <a:t>liikumisraskus</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ei kasutata</a:t>
            </a:r>
          </a:p>
          <a:p>
            <a:r>
              <a:t>TEGEVUS: Sõnasta koolituse kolm alust: varud, plaan ja harjutamine.</a:t>
            </a:r>
          </a:p>
          <a:p>
            <a:r>
              <a:t>AEG: 2 min</a:t>
            </a:r>
          </a:p>
          <a:p>
            <a:endParaRPr/>
          </a:p>
          <a:p>
            <a:r>
              <a:t>KOOLITAJALE:</a:t>
            </a:r>
          </a:p>
          <a:p>
            <a:r>
              <a:t>See on koolituse kolmik. Varu üksi ei lahenda otsustamist; plaan üksi ei anna vett; harjutamine aitab plaani stressis kasutada.</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3 – Minu inimesed ja erivajadused</a:t>
            </a:r>
          </a:p>
          <a:p>
            <a:r>
              <a:t>TEGEVUS: Osaleja märgib, kes kuuluvad tema plaani ja milliseid vajadusi tuleb arvestada.</a:t>
            </a:r>
          </a:p>
          <a:p>
            <a:r>
              <a:t>AEG: 4 min</a:t>
            </a:r>
          </a:p>
          <a:p>
            <a:endParaRPr/>
          </a:p>
          <a:p>
            <a:r>
              <a:t>KOOLITAJALE:</a:t>
            </a:r>
          </a:p>
          <a:p>
            <a:r>
              <a:t>Seo valmisolek päris inimestega: pere, laps, eakas või abivajaja ning lemmikloom. Küsi, kas keegi sõltub elektrist, külmkapist, abivahendist või regulaarsest ravist.</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4 – Mis minu elus lakkab toimimast?</a:t>
            </a:r>
          </a:p>
          <a:p>
            <a:r>
              <a:t>TEGEVUS: Tutvusta tagajärgede järgi valmistumist ja lase märkida võimalikud katkestused.</a:t>
            </a:r>
          </a:p>
          <a:p>
            <a:r>
              <a:t>AEG: 2 min</a:t>
            </a:r>
          </a:p>
          <a:p>
            <a:endParaRPr/>
          </a:p>
          <a:p>
            <a:r>
              <a:t>KOOLITAJALE:</a:t>
            </a:r>
          </a:p>
          <a:p>
            <a:r>
              <a:t>Ära jää põhjuste kataloogi kinni. Üks ja sama ettevalmistus aitab paljude sündmuste puhul.</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4 – </a:t>
            </a:r>
            <a:r>
              <a:rPr dirty="0" err="1"/>
              <a:t>kriitiline</a:t>
            </a:r>
            <a:r>
              <a:rPr dirty="0"/>
              <a:t> </a:t>
            </a:r>
            <a:r>
              <a:rPr dirty="0" err="1"/>
              <a:t>katkestus</a:t>
            </a:r>
            <a:r>
              <a:rPr dirty="0"/>
              <a:t> ja </a:t>
            </a:r>
            <a:r>
              <a:rPr dirty="0" err="1"/>
              <a:t>varulahendus</a:t>
            </a:r>
            <a:endParaRPr dirty="0"/>
          </a:p>
          <a:p>
            <a:r>
              <a:rPr dirty="0"/>
              <a:t>TEGEVUS: </a:t>
            </a:r>
            <a:r>
              <a:rPr dirty="0" err="1"/>
              <a:t>Osaleja</a:t>
            </a:r>
            <a:r>
              <a:rPr dirty="0"/>
              <a:t> </a:t>
            </a:r>
            <a:r>
              <a:rPr dirty="0" err="1"/>
              <a:t>valib</a:t>
            </a:r>
            <a:r>
              <a:rPr dirty="0"/>
              <a:t> </a:t>
            </a:r>
            <a:r>
              <a:rPr dirty="0" err="1"/>
              <a:t>esimese</a:t>
            </a:r>
            <a:r>
              <a:rPr dirty="0"/>
              <a:t> </a:t>
            </a:r>
            <a:r>
              <a:rPr dirty="0" err="1"/>
              <a:t>kriitilise</a:t>
            </a:r>
            <a:r>
              <a:rPr dirty="0"/>
              <a:t> </a:t>
            </a:r>
            <a:r>
              <a:rPr dirty="0" err="1"/>
              <a:t>katkestuse</a:t>
            </a:r>
            <a:r>
              <a:rPr dirty="0"/>
              <a:t> </a:t>
            </a:r>
            <a:r>
              <a:rPr dirty="0" err="1"/>
              <a:t>ning</a:t>
            </a:r>
            <a:r>
              <a:rPr dirty="0"/>
              <a:t> </a:t>
            </a:r>
            <a:r>
              <a:rPr dirty="0" err="1"/>
              <a:t>kirjutab</a:t>
            </a:r>
            <a:r>
              <a:rPr dirty="0"/>
              <a:t> </a:t>
            </a:r>
            <a:r>
              <a:rPr dirty="0" err="1"/>
              <a:t>varulahenduse</a:t>
            </a:r>
            <a:r>
              <a:rPr dirty="0"/>
              <a:t>.</a:t>
            </a:r>
          </a:p>
          <a:p>
            <a:r>
              <a:rPr dirty="0"/>
              <a:t>AEG: 3 min</a:t>
            </a:r>
          </a:p>
          <a:p>
            <a:endParaRPr dirty="0"/>
          </a:p>
          <a:p>
            <a:r>
              <a:rPr dirty="0"/>
              <a:t>KOOLITAJALE:</a:t>
            </a:r>
          </a:p>
          <a:p>
            <a:r>
              <a:rPr dirty="0"/>
              <a:t>Too </a:t>
            </a:r>
            <a:r>
              <a:rPr dirty="0" err="1"/>
              <a:t>näiteid</a:t>
            </a:r>
            <a:r>
              <a:rPr dirty="0"/>
              <a:t>: </a:t>
            </a:r>
            <a:r>
              <a:rPr dirty="0" err="1"/>
              <a:t>wifi</a:t>
            </a:r>
            <a:r>
              <a:rPr dirty="0"/>
              <a:t> </a:t>
            </a:r>
            <a:r>
              <a:rPr dirty="0" err="1"/>
              <a:t>ruuter</a:t>
            </a:r>
            <a:r>
              <a:rPr dirty="0"/>
              <a:t> </a:t>
            </a:r>
            <a:r>
              <a:rPr dirty="0" err="1"/>
              <a:t>kaob</a:t>
            </a:r>
            <a:r>
              <a:rPr dirty="0"/>
              <a:t> </a:t>
            </a:r>
            <a:r>
              <a:rPr dirty="0" err="1"/>
              <a:t>kohe</a:t>
            </a:r>
            <a:r>
              <a:rPr dirty="0"/>
              <a:t>; </a:t>
            </a:r>
            <a:r>
              <a:rPr dirty="0" err="1"/>
              <a:t>mobiilside</a:t>
            </a:r>
            <a:r>
              <a:rPr dirty="0"/>
              <a:t> </a:t>
            </a:r>
            <a:r>
              <a:rPr dirty="0" err="1"/>
              <a:t>halveneb</a:t>
            </a:r>
            <a:r>
              <a:rPr dirty="0"/>
              <a:t> </a:t>
            </a:r>
            <a:r>
              <a:rPr dirty="0" err="1"/>
              <a:t>järk-järgult</a:t>
            </a:r>
            <a:r>
              <a:rPr dirty="0"/>
              <a:t>; </a:t>
            </a:r>
            <a:r>
              <a:rPr dirty="0" err="1"/>
              <a:t>veesurve</a:t>
            </a:r>
            <a:r>
              <a:rPr dirty="0"/>
              <a:t> </a:t>
            </a:r>
            <a:r>
              <a:rPr dirty="0" err="1"/>
              <a:t>või</a:t>
            </a:r>
            <a:r>
              <a:rPr dirty="0"/>
              <a:t> </a:t>
            </a:r>
            <a:r>
              <a:rPr dirty="0" err="1"/>
              <a:t>kanalisatsioon</a:t>
            </a:r>
            <a:r>
              <a:rPr dirty="0"/>
              <a:t> </a:t>
            </a:r>
            <a:r>
              <a:rPr dirty="0" err="1"/>
              <a:t>võivad</a:t>
            </a:r>
            <a:r>
              <a:rPr dirty="0"/>
              <a:t> </a:t>
            </a:r>
            <a:r>
              <a:rPr dirty="0" err="1"/>
              <a:t>sõltuda</a:t>
            </a:r>
            <a:r>
              <a:rPr dirty="0"/>
              <a:t> </a:t>
            </a:r>
            <a:r>
              <a:rPr dirty="0" err="1"/>
              <a:t>elektrist</a:t>
            </a:r>
            <a:r>
              <a:rPr dirty="0"/>
              <a:t>; </a:t>
            </a:r>
            <a:r>
              <a:rPr dirty="0" err="1"/>
              <a:t>kaardimaksed</a:t>
            </a:r>
            <a:r>
              <a:rPr dirty="0"/>
              <a:t> ja </a:t>
            </a:r>
            <a:r>
              <a:rPr dirty="0" err="1"/>
              <a:t>tanklad</a:t>
            </a:r>
            <a:r>
              <a:rPr dirty="0"/>
              <a:t> </a:t>
            </a:r>
            <a:r>
              <a:rPr dirty="0" err="1"/>
              <a:t>võivad</a:t>
            </a:r>
            <a:r>
              <a:rPr dirty="0"/>
              <a:t> olla </a:t>
            </a:r>
            <a:r>
              <a:rPr dirty="0" err="1"/>
              <a:t>häiritud</a:t>
            </a:r>
            <a:r>
              <a:rPr dirty="0"/>
              <a:t>.</a:t>
            </a:r>
          </a:p>
          <a:p>
            <a:endParaRPr dirty="0"/>
          </a:p>
          <a:p>
            <a:r>
              <a:rPr dirty="0"/>
              <a:t>[Sources]</a:t>
            </a:r>
          </a:p>
          <a:p>
            <a:r>
              <a:rPr dirty="0"/>
              <a:t>https://www.olevalmis.ee/elektrikatkestus</a:t>
            </a:r>
          </a:p>
          <a:p>
            <a:r>
              <a:rPr dirty="0"/>
              <a:t>https://www.olevalmis.ee/sidekatkestus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ei kasutata</a:t>
            </a:r>
          </a:p>
          <a:p>
            <a:r>
              <a:t>TEGEVUS: Käivita valmis Kahoot ja kommenteeri vastuseid lühidalt.</a:t>
            </a:r>
          </a:p>
          <a:p>
            <a:r>
              <a:t>AEG: 8 min</a:t>
            </a:r>
          </a:p>
          <a:p>
            <a:endParaRPr/>
          </a:p>
          <a:p>
            <a:r>
              <a:t>KOOLITAJALE:</a:t>
            </a:r>
          </a:p>
          <a:p>
            <a:r>
              <a:t>Käivita 6 küsimusega Kahoot. Pärast iga vastust selgita maksimaalselt 45 sekundit. Kasutatakse valmis Kahooti küsimusi.</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4 – STOPP</a:t>
            </a:r>
          </a:p>
          <a:p>
            <a:r>
              <a:t>TEGEVUS: Seo STOPP osaleja valitud kriitilise katkestusega.</a:t>
            </a:r>
          </a:p>
          <a:p>
            <a:r>
              <a:t>AEG: 4 min</a:t>
            </a:r>
          </a:p>
          <a:p>
            <a:endParaRPr/>
          </a:p>
          <a:p>
            <a:r>
              <a:t>KOOLITAJALE:</a:t>
            </a:r>
          </a:p>
          <a:p>
            <a:r>
              <a:t>STOPP on selle koolituse lihtne mõtlemisabi. Seo see oma juhtimis- ja SERE-kogemusega, kuid hoia näide tsiviilne.</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5 – stsenaariumi algus</a:t>
            </a:r>
          </a:p>
          <a:p>
            <a:r>
              <a:t>TEGEVUS: Loe olukord ette ja anna osalejatele hetk selle tajumiseks.</a:t>
            </a:r>
          </a:p>
          <a:p>
            <a:r>
              <a:t>AEG: 2 min</a:t>
            </a:r>
          </a:p>
          <a:p>
            <a:endParaRPr/>
          </a:p>
          <a:p>
            <a:r>
              <a:t>KOOLITAJALE:</a:t>
            </a:r>
          </a:p>
          <a:p>
            <a:r>
              <a:t>Loe olukord aeglaselt ette. Ära anna veel lahendusi. [Sources]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5 – esimese tunni tegevusjärjekord</a:t>
            </a:r>
          </a:p>
          <a:p>
            <a:r>
              <a:t>TEGEVUS: Osaleja kirjutab viis tegevust ja võrdleb neid laudkonnas.</a:t>
            </a:r>
          </a:p>
          <a:p>
            <a:r>
              <a:t>AEG: 6 min</a:t>
            </a:r>
          </a:p>
          <a:p>
            <a:endParaRPr/>
          </a:p>
          <a:p>
            <a:r>
              <a:t>KOOLITAJALE:</a:t>
            </a:r>
          </a:p>
          <a:p>
            <a:r>
              <a:t>Anna individuaalseks mõtlemiseks 2 minutit, seejärel laudkonnas 4 minutit. Küsi kahelt laualt nende esimest sammu.</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5 – tegevusjärjekorra kontroll</a:t>
            </a:r>
          </a:p>
          <a:p>
            <a:r>
              <a:t>TEGEVUS: Võrdle laudkondade järjekorda ohutuse ja info prioriteediga.</a:t>
            </a:r>
          </a:p>
          <a:p>
            <a:r>
              <a:t>AEG: 3 min</a:t>
            </a:r>
          </a:p>
          <a:p>
            <a:endParaRPr/>
          </a:p>
          <a:p>
            <a:r>
              <a:t>KOOLITAJALE:</a:t>
            </a:r>
          </a:p>
          <a:p>
            <a:r>
              <a:t>Võrdle osalejate järjekorda selle prioriteediga. Rõhuta, et poodi tormamine pole automaatselt esimene samm.</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5 – ajaskaala</a:t>
            </a:r>
          </a:p>
          <a:p>
            <a:r>
              <a:t>TEGEVUS: Täida tegevused 10 minuti, tunni, ööpäeva, 72 tunni ja nädala vaates.</a:t>
            </a:r>
          </a:p>
          <a:p>
            <a:r>
              <a:t>AEG: 3 min</a:t>
            </a:r>
          </a:p>
          <a:p>
            <a:endParaRPr/>
          </a:p>
          <a:p>
            <a:r>
              <a:t>KOOLITAJALE:</a:t>
            </a:r>
          </a:p>
          <a:p>
            <a:r>
              <a:t>Ajaskaala ei ole jäik kontroll-leht, vaid viis märgata, kuidas otsus muutub. [Sources]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6 – joogivee arvutus</a:t>
            </a:r>
          </a:p>
          <a:p>
            <a:r>
              <a:t>TEGEVUS: Arvuta leibkonna 24 tunni ja 7 päeva joogivesi.</a:t>
            </a:r>
          </a:p>
          <a:p>
            <a:r>
              <a:t>AEG: 6 min</a:t>
            </a:r>
          </a:p>
          <a:p>
            <a:endParaRPr/>
          </a:p>
          <a:p>
            <a:r>
              <a:t>KOOLITAJALE:</a:t>
            </a:r>
          </a:p>
          <a:p>
            <a:r>
              <a:t>Lase osalejatel arvutada enda leibkonna 24 tunni ja 7 päeva joogivesi. Ametlik soovitus: võimalusel vähemalt 3 liitrit inimese kohta ööpäevas; kodus vähemalt 24 tunni veevaru ja plaan lisa saamiseks.</a:t>
            </a:r>
          </a:p>
          <a:p>
            <a:endParaRPr/>
          </a:p>
          <a:p>
            <a:r>
              <a:t>[Sources]</a:t>
            </a:r>
          </a:p>
          <a:p>
            <a:r>
              <a:t>https://www.olevalmis.ee/elektrikatkestus</a:t>
            </a:r>
          </a:p>
          <a:p>
            <a:r>
              <a:t>https://www.olevalmis.ee/kodused-varud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6 – kogu tarbevee hinnang</a:t>
            </a:r>
          </a:p>
          <a:p>
            <a:r>
              <a:t>TEGEVUS: Lisa toidu, hügieeni, WC ja lemmikloomade veevajadus.</a:t>
            </a:r>
          </a:p>
          <a:p>
            <a:r>
              <a:t>AEG: 3 min</a:t>
            </a:r>
          </a:p>
          <a:p>
            <a:endParaRPr/>
          </a:p>
          <a:p>
            <a:r>
              <a:t>KOOLITAJALE:</a:t>
            </a:r>
          </a:p>
          <a:p>
            <a:r>
              <a:t>Täpsusta, et arvutus käsitleb joogivett. Hügieen, WC, toiduvalmistamine ja lemmikloomad suurendavad tegelikku vajadust.</a:t>
            </a:r>
          </a:p>
          <a:p>
            <a:endParaRPr/>
          </a:p>
          <a:p>
            <a:r>
              <a:t>[Sources]</a:t>
            </a:r>
          </a:p>
          <a:p>
            <a:r>
              <a:t>https://www.olevalmis.ee/elektrikatkestus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7 – vee ohutus ja kanalisatsioon</a:t>
            </a:r>
          </a:p>
          <a:p>
            <a:r>
              <a:t>TEGEVUS: Märgi vee puhastamise ning WC varulahendus.</a:t>
            </a:r>
          </a:p>
          <a:p>
            <a:r>
              <a:t>AEG: 4 min</a:t>
            </a:r>
          </a:p>
          <a:p>
            <a:endParaRPr/>
          </a:p>
          <a:p>
            <a:r>
              <a:t>KOOLITAJALE:</a:t>
            </a:r>
          </a:p>
          <a:p>
            <a:r>
              <a:t>Näita võimalusel veefiltrit või puhastustablette. Väldi lubadust, et ükski meetod sobib igasuguse keemilise reostuse puhul.</a:t>
            </a:r>
          </a:p>
          <a:p>
            <a:endParaRPr/>
          </a:p>
          <a:p>
            <a:r>
              <a:t>[Sources]</a:t>
            </a:r>
          </a:p>
          <a:p>
            <a:r>
              <a:t>https://www.olevalmis.ee/elektrikatkestus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8 – </a:t>
            </a:r>
            <a:r>
              <a:rPr dirty="0" err="1"/>
              <a:t>seitsme</a:t>
            </a:r>
            <a:r>
              <a:rPr dirty="0"/>
              <a:t> </a:t>
            </a:r>
            <a:r>
              <a:rPr dirty="0" err="1"/>
              <a:t>päeva</a:t>
            </a:r>
            <a:r>
              <a:rPr dirty="0"/>
              <a:t> </a:t>
            </a:r>
            <a:r>
              <a:rPr dirty="0" err="1"/>
              <a:t>toit</a:t>
            </a:r>
            <a:endParaRPr dirty="0"/>
          </a:p>
          <a:p>
            <a:r>
              <a:rPr dirty="0"/>
              <a:t>TEGEVUS: Hinda </a:t>
            </a:r>
            <a:r>
              <a:rPr dirty="0" err="1"/>
              <a:t>toidu</a:t>
            </a:r>
            <a:r>
              <a:rPr dirty="0"/>
              <a:t> </a:t>
            </a:r>
            <a:r>
              <a:rPr dirty="0" err="1"/>
              <a:t>sobivust</a:t>
            </a:r>
            <a:r>
              <a:rPr dirty="0"/>
              <a:t> </a:t>
            </a:r>
            <a:r>
              <a:rPr dirty="0" err="1"/>
              <a:t>ilma</a:t>
            </a:r>
            <a:r>
              <a:rPr dirty="0"/>
              <a:t> </a:t>
            </a:r>
            <a:r>
              <a:rPr dirty="0" err="1"/>
              <a:t>elektri</a:t>
            </a:r>
            <a:r>
              <a:rPr dirty="0"/>
              <a:t> ja </a:t>
            </a:r>
            <a:r>
              <a:rPr dirty="0" err="1"/>
              <a:t>veeta</a:t>
            </a:r>
            <a:r>
              <a:rPr dirty="0"/>
              <a:t>.</a:t>
            </a:r>
          </a:p>
          <a:p>
            <a:r>
              <a:rPr dirty="0"/>
              <a:t>AEG: 3 min</a:t>
            </a:r>
          </a:p>
          <a:p>
            <a:r>
              <a:rPr lang="et-EE" b="1" dirty="0">
                <a:solidFill>
                  <a:srgbClr val="FF0000"/>
                </a:solidFill>
              </a:rPr>
              <a:t>MINU ÜHE PÄEVA TOIDUPLAANI KOLMES OLUKORRAS </a:t>
            </a:r>
            <a:r>
              <a:rPr lang="et-EE" b="0" dirty="0">
                <a:solidFill>
                  <a:srgbClr val="FF0000"/>
                </a:solidFill>
              </a:rPr>
              <a:t>– täitmine!</a:t>
            </a:r>
            <a:endParaRPr lang="et-EE" b="1" dirty="0">
              <a:solidFill>
                <a:srgbClr val="FF0000"/>
              </a:solidFill>
            </a:endParaRPr>
          </a:p>
          <a:p>
            <a:endParaRPr lang="et-EE" dirty="0"/>
          </a:p>
          <a:p>
            <a:r>
              <a:rPr dirty="0"/>
              <a:t>KOOLITAJALE:</a:t>
            </a:r>
          </a:p>
          <a:p>
            <a:r>
              <a:rPr dirty="0"/>
              <a:t>Palu </a:t>
            </a:r>
            <a:r>
              <a:rPr dirty="0" err="1"/>
              <a:t>osalejatel</a:t>
            </a:r>
            <a:r>
              <a:rPr dirty="0"/>
              <a:t> </a:t>
            </a:r>
            <a:r>
              <a:rPr dirty="0" err="1"/>
              <a:t>hinnata</a:t>
            </a:r>
            <a:r>
              <a:rPr dirty="0"/>
              <a:t> </a:t>
            </a:r>
            <a:r>
              <a:rPr dirty="0" err="1"/>
              <a:t>kaasa</a:t>
            </a:r>
            <a:r>
              <a:rPr dirty="0"/>
              <a:t> </a:t>
            </a:r>
            <a:r>
              <a:rPr dirty="0" err="1"/>
              <a:t>toodud</a:t>
            </a:r>
            <a:r>
              <a:rPr dirty="0"/>
              <a:t> </a:t>
            </a:r>
            <a:r>
              <a:rPr dirty="0" err="1"/>
              <a:t>toidunäidiseid</a:t>
            </a:r>
            <a:r>
              <a:rPr dirty="0"/>
              <a:t>. </a:t>
            </a:r>
            <a:r>
              <a:rPr dirty="0" err="1"/>
              <a:t>Kriisivaru</a:t>
            </a:r>
            <a:r>
              <a:rPr dirty="0"/>
              <a:t> </a:t>
            </a:r>
            <a:r>
              <a:rPr dirty="0" err="1"/>
              <a:t>ei</a:t>
            </a:r>
            <a:r>
              <a:rPr dirty="0"/>
              <a:t> pea </a:t>
            </a:r>
            <a:r>
              <a:rPr dirty="0" err="1"/>
              <a:t>olema</a:t>
            </a:r>
            <a:r>
              <a:rPr dirty="0"/>
              <a:t> </a:t>
            </a:r>
            <a:r>
              <a:rPr dirty="0" err="1"/>
              <a:t>eritoit</a:t>
            </a:r>
            <a:r>
              <a:rPr dirty="0"/>
              <a:t>; </a:t>
            </a:r>
            <a:r>
              <a:rPr dirty="0" err="1"/>
              <a:t>ametlik</a:t>
            </a:r>
            <a:r>
              <a:rPr dirty="0"/>
              <a:t> </a:t>
            </a:r>
            <a:r>
              <a:rPr dirty="0" err="1"/>
              <a:t>soovitus</a:t>
            </a:r>
            <a:r>
              <a:rPr dirty="0"/>
              <a:t> on </a:t>
            </a:r>
            <a:r>
              <a:rPr dirty="0" err="1"/>
              <a:t>hoida</a:t>
            </a:r>
            <a:r>
              <a:rPr dirty="0"/>
              <a:t> </a:t>
            </a:r>
            <a:r>
              <a:rPr dirty="0" err="1"/>
              <a:t>igapäevane</a:t>
            </a:r>
            <a:r>
              <a:rPr dirty="0"/>
              <a:t> </a:t>
            </a:r>
            <a:r>
              <a:rPr dirty="0" err="1"/>
              <a:t>toit</a:t>
            </a:r>
            <a:r>
              <a:rPr dirty="0"/>
              <a:t> </a:t>
            </a:r>
            <a:r>
              <a:rPr dirty="0" err="1"/>
              <a:t>ringluses</a:t>
            </a:r>
            <a:r>
              <a:rPr dirty="0"/>
              <a:t> ja </a:t>
            </a:r>
            <a:r>
              <a:rPr dirty="0" err="1"/>
              <a:t>vähemalt</a:t>
            </a:r>
            <a:r>
              <a:rPr dirty="0"/>
              <a:t> </a:t>
            </a:r>
            <a:r>
              <a:rPr dirty="0" err="1"/>
              <a:t>osa</a:t>
            </a:r>
            <a:r>
              <a:rPr dirty="0"/>
              <a:t> </a:t>
            </a:r>
            <a:r>
              <a:rPr dirty="0" err="1"/>
              <a:t>toidust</a:t>
            </a:r>
            <a:r>
              <a:rPr dirty="0"/>
              <a:t> </a:t>
            </a:r>
            <a:r>
              <a:rPr dirty="0" err="1"/>
              <a:t>kuumutamata</a:t>
            </a:r>
            <a:r>
              <a:rPr dirty="0"/>
              <a:t> </a:t>
            </a:r>
            <a:r>
              <a:rPr dirty="0" err="1"/>
              <a:t>söödavana</a:t>
            </a:r>
            <a:r>
              <a:rPr dirty="0"/>
              <a:t>.</a:t>
            </a:r>
          </a:p>
          <a:p>
            <a:endParaRPr dirty="0"/>
          </a:p>
          <a:p>
            <a:r>
              <a:rPr dirty="0"/>
              <a:t>[Sources]</a:t>
            </a:r>
          </a:p>
          <a:p>
            <a:r>
              <a:rPr dirty="0"/>
              <a:t>https://www.olevalmis.ee/kodused-varud</a:t>
            </a:r>
          </a:p>
          <a:p>
            <a:r>
              <a:rPr dirty="0"/>
              <a:t>https://www.olevalmis.ee/elektrikatkestus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8 – 10 kg </a:t>
            </a:r>
            <a:r>
              <a:rPr dirty="0" err="1"/>
              <a:t>riisi</a:t>
            </a:r>
            <a:r>
              <a:rPr dirty="0"/>
              <a:t> </a:t>
            </a:r>
            <a:r>
              <a:rPr dirty="0" err="1"/>
              <a:t>näide</a:t>
            </a:r>
            <a:endParaRPr dirty="0"/>
          </a:p>
          <a:p>
            <a:r>
              <a:rPr dirty="0"/>
              <a:t>TEGEVUS: </a:t>
            </a:r>
            <a:r>
              <a:rPr dirty="0" err="1"/>
              <a:t>Arutage</a:t>
            </a:r>
            <a:r>
              <a:rPr dirty="0"/>
              <a:t>, </a:t>
            </a:r>
            <a:r>
              <a:rPr dirty="0" err="1"/>
              <a:t>millal</a:t>
            </a:r>
            <a:r>
              <a:rPr dirty="0"/>
              <a:t> </a:t>
            </a:r>
            <a:r>
              <a:rPr dirty="0" err="1"/>
              <a:t>riis</a:t>
            </a:r>
            <a:r>
              <a:rPr dirty="0"/>
              <a:t> </a:t>
            </a:r>
            <a:r>
              <a:rPr dirty="0" err="1"/>
              <a:t>sobib</a:t>
            </a:r>
            <a:r>
              <a:rPr dirty="0"/>
              <a:t> </a:t>
            </a:r>
            <a:r>
              <a:rPr dirty="0" err="1"/>
              <a:t>varusse</a:t>
            </a:r>
            <a:r>
              <a:rPr dirty="0"/>
              <a:t> ja </a:t>
            </a:r>
            <a:r>
              <a:rPr dirty="0" err="1"/>
              <a:t>millal</a:t>
            </a:r>
            <a:r>
              <a:rPr dirty="0"/>
              <a:t> </a:t>
            </a:r>
            <a:r>
              <a:rPr dirty="0" err="1"/>
              <a:t>vajab</a:t>
            </a:r>
            <a:r>
              <a:rPr dirty="0"/>
              <a:t> </a:t>
            </a:r>
            <a:r>
              <a:rPr dirty="0" err="1"/>
              <a:t>tasakaalustamist</a:t>
            </a:r>
            <a:r>
              <a:rPr dirty="0"/>
              <a:t>.</a:t>
            </a:r>
          </a:p>
          <a:p>
            <a:r>
              <a:rPr dirty="0"/>
              <a:t>AEG: 3 min</a:t>
            </a:r>
          </a:p>
          <a:p>
            <a:endParaRPr dirty="0"/>
          </a:p>
          <a:p>
            <a:r>
              <a:rPr dirty="0"/>
              <a:t>KOOLITAJALE:</a:t>
            </a:r>
          </a:p>
          <a:p>
            <a:r>
              <a:rPr dirty="0" err="1"/>
              <a:t>Kasuta</a:t>
            </a:r>
            <a:r>
              <a:rPr dirty="0"/>
              <a:t> </a:t>
            </a:r>
            <a:r>
              <a:rPr dirty="0" err="1"/>
              <a:t>humoorikat</a:t>
            </a:r>
            <a:r>
              <a:rPr dirty="0"/>
              <a:t> </a:t>
            </a:r>
            <a:r>
              <a:rPr dirty="0" err="1"/>
              <a:t>tooni</a:t>
            </a:r>
            <a:r>
              <a:rPr dirty="0"/>
              <a:t>, aga </a:t>
            </a:r>
            <a:r>
              <a:rPr dirty="0" err="1"/>
              <a:t>suuna</a:t>
            </a:r>
            <a:r>
              <a:rPr dirty="0"/>
              <a:t> </a:t>
            </a:r>
            <a:r>
              <a:rPr dirty="0" err="1"/>
              <a:t>arutelu</a:t>
            </a:r>
            <a:r>
              <a:rPr dirty="0"/>
              <a:t> </a:t>
            </a:r>
            <a:r>
              <a:rPr dirty="0" err="1"/>
              <a:t>süsteemile</a:t>
            </a:r>
            <a:r>
              <a:rPr dirty="0"/>
              <a:t>: </a:t>
            </a:r>
            <a:r>
              <a:rPr dirty="0" err="1"/>
              <a:t>vesi</a:t>
            </a:r>
            <a:r>
              <a:rPr dirty="0"/>
              <a:t>, </a:t>
            </a:r>
            <a:r>
              <a:rPr dirty="0" err="1"/>
              <a:t>energia</a:t>
            </a:r>
            <a:r>
              <a:rPr dirty="0"/>
              <a:t>, </a:t>
            </a:r>
            <a:r>
              <a:rPr dirty="0" err="1"/>
              <a:t>valmistamine</a:t>
            </a:r>
            <a:r>
              <a:rPr dirty="0"/>
              <a:t>, </a:t>
            </a:r>
            <a:r>
              <a:rPr dirty="0" err="1"/>
              <a:t>söömisvahend</a:t>
            </a:r>
            <a:r>
              <a:rPr dirty="0"/>
              <a:t>, </a:t>
            </a:r>
            <a:r>
              <a:rPr dirty="0" err="1"/>
              <a:t>allergiad</a:t>
            </a:r>
            <a:r>
              <a:rPr dirty="0"/>
              <a:t> ja </a:t>
            </a:r>
            <a:r>
              <a:rPr dirty="0" err="1"/>
              <a:t>säilitamine</a:t>
            </a:r>
            <a:r>
              <a:rPr dirty="0"/>
              <a:t>.</a:t>
            </a:r>
            <a:endParaRPr lang="et-EE" dirty="0"/>
          </a:p>
          <a:p>
            <a:endParaRPr lang="et-EE" dirty="0"/>
          </a:p>
          <a:p>
            <a:r>
              <a:rPr lang="et-EE" b="1" dirty="0"/>
              <a:t>Hea kriisitoidu test- lk 8 lõpus</a:t>
            </a:r>
            <a:endParaRPr b="1" dirty="0"/>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8 – </a:t>
            </a:r>
            <a:r>
              <a:rPr dirty="0" err="1"/>
              <a:t>ühe</a:t>
            </a:r>
            <a:r>
              <a:rPr dirty="0"/>
              <a:t> </a:t>
            </a:r>
            <a:r>
              <a:rPr dirty="0" err="1"/>
              <a:t>päeva</a:t>
            </a:r>
            <a:r>
              <a:rPr dirty="0"/>
              <a:t> </a:t>
            </a:r>
            <a:r>
              <a:rPr dirty="0" err="1"/>
              <a:t>menüü</a:t>
            </a:r>
            <a:endParaRPr dirty="0"/>
          </a:p>
          <a:p>
            <a:r>
              <a:rPr dirty="0"/>
              <a:t>TEGEVUS: </a:t>
            </a:r>
            <a:r>
              <a:rPr dirty="0" err="1"/>
              <a:t>Laudkond</a:t>
            </a:r>
            <a:r>
              <a:rPr dirty="0"/>
              <a:t> </a:t>
            </a:r>
            <a:r>
              <a:rPr dirty="0" err="1"/>
              <a:t>koostab</a:t>
            </a:r>
            <a:r>
              <a:rPr dirty="0"/>
              <a:t> </a:t>
            </a:r>
            <a:r>
              <a:rPr dirty="0" err="1"/>
              <a:t>menüü</a:t>
            </a:r>
            <a:r>
              <a:rPr dirty="0"/>
              <a:t> </a:t>
            </a:r>
            <a:r>
              <a:rPr dirty="0" err="1"/>
              <a:t>ilma</a:t>
            </a:r>
            <a:r>
              <a:rPr dirty="0"/>
              <a:t> </a:t>
            </a:r>
            <a:r>
              <a:rPr dirty="0" err="1"/>
              <a:t>elektrita</a:t>
            </a:r>
            <a:r>
              <a:rPr dirty="0"/>
              <a:t> </a:t>
            </a:r>
            <a:r>
              <a:rPr dirty="0" err="1"/>
              <a:t>ning</a:t>
            </a:r>
            <a:r>
              <a:rPr dirty="0"/>
              <a:t> </a:t>
            </a:r>
            <a:r>
              <a:rPr dirty="0" err="1"/>
              <a:t>arvestab</a:t>
            </a:r>
            <a:r>
              <a:rPr dirty="0"/>
              <a:t> vee ja </a:t>
            </a:r>
            <a:r>
              <a:rPr dirty="0" err="1"/>
              <a:t>erivajadustega</a:t>
            </a:r>
            <a:r>
              <a:rPr dirty="0"/>
              <a:t>.</a:t>
            </a:r>
          </a:p>
          <a:p>
            <a:r>
              <a:rPr dirty="0"/>
              <a:t>AEG: 5 min</a:t>
            </a:r>
          </a:p>
          <a:p>
            <a:endParaRPr dirty="0"/>
          </a:p>
          <a:p>
            <a:r>
              <a:rPr dirty="0"/>
              <a:t>KOOLITAJALE:</a:t>
            </a:r>
          </a:p>
          <a:p>
            <a:r>
              <a:rPr dirty="0"/>
              <a:t>Anna 5 </a:t>
            </a:r>
            <a:r>
              <a:rPr dirty="0" err="1"/>
              <a:t>minutit</a:t>
            </a:r>
            <a:r>
              <a:rPr dirty="0"/>
              <a:t>. </a:t>
            </a:r>
            <a:r>
              <a:rPr dirty="0" err="1"/>
              <a:t>Iga</a:t>
            </a:r>
            <a:r>
              <a:rPr dirty="0"/>
              <a:t> </a:t>
            </a:r>
            <a:r>
              <a:rPr dirty="0" err="1"/>
              <a:t>laudkond</a:t>
            </a:r>
            <a:r>
              <a:rPr dirty="0"/>
              <a:t> </a:t>
            </a:r>
            <a:r>
              <a:rPr dirty="0" err="1"/>
              <a:t>valib</a:t>
            </a:r>
            <a:r>
              <a:rPr dirty="0"/>
              <a:t> </a:t>
            </a:r>
            <a:r>
              <a:rPr dirty="0" err="1"/>
              <a:t>ühe</a:t>
            </a:r>
            <a:r>
              <a:rPr dirty="0"/>
              <a:t> </a:t>
            </a:r>
            <a:r>
              <a:rPr dirty="0" err="1"/>
              <a:t>menüü</a:t>
            </a:r>
            <a:r>
              <a:rPr dirty="0"/>
              <a:t>. </a:t>
            </a:r>
            <a:r>
              <a:rPr dirty="0" err="1"/>
              <a:t>Küsi</a:t>
            </a:r>
            <a:r>
              <a:rPr dirty="0"/>
              <a:t> </a:t>
            </a:r>
            <a:r>
              <a:rPr dirty="0" err="1"/>
              <a:t>ühelt</a:t>
            </a:r>
            <a:r>
              <a:rPr dirty="0"/>
              <a:t> </a:t>
            </a:r>
            <a:r>
              <a:rPr dirty="0" err="1"/>
              <a:t>laualt</a:t>
            </a:r>
            <a:r>
              <a:rPr dirty="0"/>
              <a:t> </a:t>
            </a:r>
            <a:r>
              <a:rPr dirty="0" err="1"/>
              <a:t>kõige</a:t>
            </a:r>
            <a:r>
              <a:rPr dirty="0"/>
              <a:t> </a:t>
            </a:r>
            <a:r>
              <a:rPr dirty="0" err="1"/>
              <a:t>lihtsam</a:t>
            </a:r>
            <a:r>
              <a:rPr dirty="0"/>
              <a:t> </a:t>
            </a:r>
            <a:r>
              <a:rPr dirty="0" err="1"/>
              <a:t>lahendus</a:t>
            </a:r>
            <a:r>
              <a:rPr dirty="0"/>
              <a:t> ja </a:t>
            </a:r>
            <a:r>
              <a:rPr dirty="0" err="1"/>
              <a:t>teiselt</a:t>
            </a:r>
            <a:r>
              <a:rPr dirty="0"/>
              <a:t> </a:t>
            </a:r>
            <a:r>
              <a:rPr dirty="0" err="1"/>
              <a:t>kõige</a:t>
            </a:r>
            <a:r>
              <a:rPr dirty="0"/>
              <a:t> </a:t>
            </a:r>
            <a:r>
              <a:rPr dirty="0" err="1"/>
              <a:t>suurem</a:t>
            </a:r>
            <a:r>
              <a:rPr dirty="0"/>
              <a:t> </a:t>
            </a:r>
            <a:r>
              <a:rPr dirty="0" err="1"/>
              <a:t>takistus</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9 – kodu ilma tavapäraste teenusteta</a:t>
            </a:r>
          </a:p>
          <a:p>
            <a:r>
              <a:t>TEGEVUS: Täida valguse, soojuse, hügieeni, toidu ja ligipääsu varulahendused.</a:t>
            </a:r>
          </a:p>
          <a:p>
            <a:r>
              <a:t>AEG: 3 min</a:t>
            </a:r>
          </a:p>
          <a:p>
            <a:endParaRPr/>
          </a:p>
          <a:p>
            <a:r>
              <a:t>KOOLITAJALE:</a:t>
            </a:r>
          </a:p>
          <a:p>
            <a:r>
              <a:t>Küsi: mis kodus jääb elektrita lukku või suletuks? Rõhuta, et matkapliit, priimus ja väligrill on kasutamiseks ainult õues.</a:t>
            </a:r>
          </a:p>
          <a:p>
            <a:endParaRPr/>
          </a:p>
          <a:p>
            <a:r>
              <a:t>[Sources]</a:t>
            </a:r>
          </a:p>
          <a:p>
            <a:r>
              <a:t>https://www.olevalmis.ee/elektrikatkestus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ei kasutata – jäta töövihik avatuna lk 9</a:t>
            </a:r>
          </a:p>
          <a:p>
            <a:r>
              <a:t>TEGEVUS: Paus. Sea valmis näidiskott; esemekaartide puudumisel kasutatakse hiljem ekraanil olevat valikut.</a:t>
            </a:r>
          </a:p>
          <a:p>
            <a:r>
              <a:t>AEG: 10 min</a:t>
            </a:r>
          </a:p>
          <a:p>
            <a:endParaRPr/>
          </a:p>
          <a:p>
            <a:r>
              <a:t>KOOLITAJALE:</a:t>
            </a:r>
          </a:p>
          <a:p>
            <a:r>
              <a:t>Paus. Seadke valmis näidiskott. Kui eraldi esemekaarte ei ole, kasutage evakuatsioonikoti slaidil olevat valikut.</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9 – seitsme päeva kontroll</a:t>
            </a:r>
          </a:p>
          <a:p>
            <a:r>
              <a:t>TEGEVUS: Kontrolli, millised kodused lahendused peavad töötama vähemalt nädala.</a:t>
            </a:r>
          </a:p>
          <a:p>
            <a:r>
              <a:t>AEG: 3 min</a:t>
            </a:r>
          </a:p>
          <a:p>
            <a:endParaRPr/>
          </a:p>
          <a:p>
            <a:r>
              <a:t>KOOLITAJALE:</a:t>
            </a:r>
          </a:p>
          <a:p>
            <a:r>
              <a:t>Seitsme päeva soovitus ei tähenda, et abi ei tule. See tähendab, et inimene ei muutu kohe täiendavaks abivajajaks ja saab anda teenustele aega taastuda.</a:t>
            </a:r>
          </a:p>
          <a:p>
            <a:endParaRPr/>
          </a:p>
          <a:p>
            <a:r>
              <a:t>[Sources]</a:t>
            </a:r>
          </a:p>
          <a:p>
            <a:r>
              <a:t>https://www.olevalmis.ee/kodused-varud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10 – raha, liikumine ja varutoide</a:t>
            </a:r>
          </a:p>
          <a:p>
            <a:r>
              <a:t>TEGEVUS: Kirjuta oma sularaha, auto, raadio ja laadimise lahendus.</a:t>
            </a:r>
          </a:p>
          <a:p>
            <a:r>
              <a:t>AEG: 3 min</a:t>
            </a:r>
          </a:p>
          <a:p>
            <a:endParaRPr/>
          </a:p>
          <a:p>
            <a:r>
              <a:t>KOOLITAJALE:</a:t>
            </a:r>
          </a:p>
          <a:p>
            <a:r>
              <a:t>Sularaha summa sõltub pere tegelikest vajadustest. Auto pooltäis paak on soovitus, mitte kohustus. Raadio annab infot ka siis, kui internet ja kodune wifi ei tööta.</a:t>
            </a:r>
          </a:p>
          <a:p>
            <a:endParaRPr/>
          </a:p>
          <a:p>
            <a:r>
              <a:t>[Sources]</a:t>
            </a:r>
          </a:p>
          <a:p>
            <a:r>
              <a:t>https://www.olevalmis.ee/elektrikatkestus</a:t>
            </a:r>
          </a:p>
          <a:p>
            <a:r>
              <a:t>https://www.olevalmis.ee/kodused-varud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11 – </a:t>
            </a:r>
            <a:r>
              <a:rPr dirty="0" err="1"/>
              <a:t>ametlikud</a:t>
            </a:r>
            <a:r>
              <a:rPr dirty="0"/>
              <a:t> </a:t>
            </a:r>
            <a:r>
              <a:rPr dirty="0" err="1"/>
              <a:t>infoallikad</a:t>
            </a:r>
            <a:endParaRPr dirty="0"/>
          </a:p>
          <a:p>
            <a:r>
              <a:rPr dirty="0"/>
              <a:t>TEGEVUS: </a:t>
            </a:r>
            <a:r>
              <a:rPr dirty="0" err="1"/>
              <a:t>Näita</a:t>
            </a:r>
            <a:r>
              <a:rPr dirty="0"/>
              <a:t> EE-</a:t>
            </a:r>
            <a:r>
              <a:rPr dirty="0" err="1"/>
              <a:t>ALARMi</a:t>
            </a:r>
            <a:r>
              <a:rPr dirty="0"/>
              <a:t> </a:t>
            </a:r>
            <a:r>
              <a:rPr dirty="0" err="1"/>
              <a:t>kanaleid</a:t>
            </a:r>
            <a:r>
              <a:rPr dirty="0"/>
              <a:t>; </a:t>
            </a:r>
            <a:r>
              <a:rPr dirty="0" err="1"/>
              <a:t>osaleja</a:t>
            </a:r>
            <a:r>
              <a:rPr dirty="0"/>
              <a:t> </a:t>
            </a:r>
            <a:r>
              <a:rPr dirty="0" err="1"/>
              <a:t>täidab</a:t>
            </a:r>
            <a:r>
              <a:rPr dirty="0"/>
              <a:t> </a:t>
            </a:r>
            <a:r>
              <a:rPr dirty="0" err="1"/>
              <a:t>oma</a:t>
            </a:r>
            <a:r>
              <a:rPr dirty="0"/>
              <a:t> </a:t>
            </a:r>
            <a:r>
              <a:rPr dirty="0" err="1"/>
              <a:t>infoallikad</a:t>
            </a:r>
            <a:r>
              <a:rPr dirty="0"/>
              <a:t> </a:t>
            </a:r>
            <a:r>
              <a:rPr dirty="0" err="1"/>
              <a:t>ise</a:t>
            </a:r>
            <a:r>
              <a:rPr dirty="0"/>
              <a:t>.</a:t>
            </a:r>
          </a:p>
          <a:p>
            <a:r>
              <a:rPr dirty="0"/>
              <a:t>AEG: 3 min</a:t>
            </a:r>
          </a:p>
          <a:p>
            <a:endParaRPr dirty="0"/>
          </a:p>
          <a:p>
            <a:r>
              <a:rPr dirty="0"/>
              <a:t>KOOLITAJALE:</a:t>
            </a:r>
          </a:p>
          <a:p>
            <a:r>
              <a:rPr dirty="0" err="1"/>
              <a:t>Näita</a:t>
            </a:r>
            <a:r>
              <a:rPr dirty="0"/>
              <a:t>, et </a:t>
            </a:r>
            <a:r>
              <a:rPr dirty="0" err="1"/>
              <a:t>riik</a:t>
            </a:r>
            <a:r>
              <a:rPr dirty="0"/>
              <a:t> </a:t>
            </a:r>
            <a:r>
              <a:rPr dirty="0" err="1"/>
              <a:t>kasutab</a:t>
            </a:r>
            <a:r>
              <a:rPr dirty="0"/>
              <a:t> </a:t>
            </a:r>
            <a:r>
              <a:rPr dirty="0" err="1"/>
              <a:t>korraga</a:t>
            </a:r>
            <a:r>
              <a:rPr dirty="0"/>
              <a:t> </a:t>
            </a:r>
            <a:r>
              <a:rPr dirty="0" err="1"/>
              <a:t>mitut</a:t>
            </a:r>
            <a:r>
              <a:rPr dirty="0"/>
              <a:t> </a:t>
            </a:r>
            <a:r>
              <a:rPr dirty="0" err="1"/>
              <a:t>kanalit</a:t>
            </a:r>
            <a:r>
              <a:rPr dirty="0"/>
              <a:t>. </a:t>
            </a:r>
            <a:r>
              <a:rPr dirty="0" err="1"/>
              <a:t>Ohuteate</a:t>
            </a:r>
            <a:r>
              <a:rPr dirty="0"/>
              <a:t> </a:t>
            </a:r>
            <a:r>
              <a:rPr dirty="0" err="1"/>
              <a:t>saatja</a:t>
            </a:r>
            <a:r>
              <a:rPr dirty="0"/>
              <a:t> on EE-ALARM; </a:t>
            </a:r>
            <a:r>
              <a:rPr dirty="0" err="1"/>
              <a:t>täpsustused</a:t>
            </a:r>
            <a:r>
              <a:rPr dirty="0"/>
              <a:t> </a:t>
            </a:r>
            <a:r>
              <a:rPr dirty="0" err="1"/>
              <a:t>tulevad</a:t>
            </a:r>
            <a:r>
              <a:rPr dirty="0"/>
              <a:t> kriis.ee, olevalmis.ee, 1247 ja ERR-</a:t>
            </a:r>
            <a:r>
              <a:rPr dirty="0" err="1"/>
              <a:t>i</a:t>
            </a:r>
            <a:r>
              <a:rPr dirty="0"/>
              <a:t> </a:t>
            </a:r>
            <a:r>
              <a:rPr dirty="0" err="1"/>
              <a:t>kaudu</a:t>
            </a:r>
            <a:r>
              <a:rPr dirty="0"/>
              <a:t>.</a:t>
            </a:r>
          </a:p>
          <a:p>
            <a:endParaRPr lang="et-EE" dirty="0"/>
          </a:p>
          <a:p>
            <a:endParaRPr lang="et-EE" dirty="0"/>
          </a:p>
          <a:p>
            <a:r>
              <a:rPr lang="et-EE" b="1" u="none" strike="noStrike" dirty="0">
                <a:effectLst/>
                <a:latin typeface="Google Sans"/>
              </a:rPr>
              <a:t>Sireeni tähendus ja käitumisjuhis</a:t>
            </a:r>
          </a:p>
          <a:p>
            <a:pPr>
              <a:buFont typeface="+mj-lt"/>
              <a:buAutoNum type="arabicPeriod"/>
            </a:pPr>
            <a:r>
              <a:rPr lang="et-EE" b="1" u="none" strike="noStrike" dirty="0">
                <a:effectLst/>
                <a:latin typeface="Google Sans"/>
              </a:rPr>
              <a:t>Vahetu oht:</a:t>
            </a:r>
            <a:r>
              <a:rPr lang="et-EE" b="0" u="none" strike="noStrike" dirty="0">
                <a:effectLst/>
                <a:latin typeface="Google Sans"/>
              </a:rPr>
              <a:t> Lähedal on tekkimas või juba tekkinud eluohtlik olukord. See võib tähendada </a:t>
            </a:r>
            <a:r>
              <a:rPr lang="et-EE" b="1" u="none" strike="noStrike" dirty="0">
                <a:effectLst/>
                <a:latin typeface="Google Sans"/>
              </a:rPr>
              <a:t>sõjalist ohtu (õhurünnak)</a:t>
            </a:r>
            <a:r>
              <a:rPr lang="et-EE" b="0" u="none" strike="noStrike" dirty="0">
                <a:effectLst/>
                <a:latin typeface="Google Sans"/>
              </a:rPr>
              <a:t>, </a:t>
            </a:r>
            <a:r>
              <a:rPr lang="et-EE" b="1" u="none" strike="noStrike" dirty="0">
                <a:effectLst/>
                <a:latin typeface="Google Sans"/>
              </a:rPr>
              <a:t>suurt keemiaõnnetust</a:t>
            </a:r>
            <a:r>
              <a:rPr lang="et-EE" b="0" u="none" strike="noStrike" dirty="0">
                <a:effectLst/>
                <a:latin typeface="Google Sans"/>
              </a:rPr>
              <a:t>, </a:t>
            </a:r>
            <a:r>
              <a:rPr lang="et-EE" b="1" u="none" strike="noStrike" dirty="0">
                <a:effectLst/>
                <a:latin typeface="Google Sans"/>
              </a:rPr>
              <a:t>kiirgusohtu</a:t>
            </a:r>
            <a:r>
              <a:rPr lang="et-EE" b="0" u="none" strike="noStrike" dirty="0">
                <a:effectLst/>
                <a:latin typeface="Google Sans"/>
              </a:rPr>
              <a:t> või muud ulatuslikku katastroofi.</a:t>
            </a:r>
          </a:p>
          <a:p>
            <a:pPr>
              <a:buFont typeface="+mj-lt"/>
              <a:buAutoNum type="arabicPeriod"/>
            </a:pPr>
            <a:r>
              <a:rPr lang="et-EE" b="1" u="none" strike="noStrike" dirty="0">
                <a:effectLst/>
                <a:latin typeface="Google Sans"/>
              </a:rPr>
              <a:t>Käitu kohe:</a:t>
            </a:r>
            <a:r>
              <a:rPr lang="et-EE" b="0" u="none" strike="noStrike" dirty="0">
                <a:effectLst/>
                <a:latin typeface="Google Sans"/>
              </a:rPr>
              <a:t> Sireeni kuuldes tuleb kohe liikuda siseruumidesse (või võimalusel spetsiaalsesse varjumiskohta), sulgeda aknad ja uksed ning lülitada välja ventilatsioon.</a:t>
            </a:r>
          </a:p>
          <a:p>
            <a:pPr>
              <a:buFont typeface="+mj-lt"/>
              <a:buAutoNum type="arabicPeriod"/>
            </a:pPr>
            <a:r>
              <a:rPr lang="et-EE" b="1" u="none" strike="noStrike" dirty="0">
                <a:effectLst/>
                <a:latin typeface="Google Sans"/>
              </a:rPr>
              <a:t>Otsi infot:</a:t>
            </a:r>
            <a:r>
              <a:rPr lang="et-EE" b="0" u="none" strike="noStrike" dirty="0">
                <a:effectLst/>
                <a:latin typeface="Google Sans"/>
              </a:rPr>
              <a:t> Pärast varjumist tuleb kohe avada ametlikud infokanalid (raadio, Kriis.ee), et saada teada ohu täpne põhjus ja edasised käitumisjuhised.</a:t>
            </a:r>
          </a:p>
          <a:p>
            <a:r>
              <a:rPr lang="et-EE" b="1" u="none" strike="noStrike" dirty="0">
                <a:effectLst/>
                <a:latin typeface="Google Sans"/>
              </a:rPr>
              <a:t>🔊 Sireenide helisignaalide tüübid</a:t>
            </a:r>
          </a:p>
          <a:p>
            <a:r>
              <a:rPr lang="et-EE" b="0" u="none" strike="noStrike" dirty="0">
                <a:effectLst/>
                <a:latin typeface="Google Sans"/>
              </a:rPr>
              <a:t>Eestis kasutatakse kolme erinevat helisignaali:</a:t>
            </a:r>
          </a:p>
          <a:p>
            <a:pPr>
              <a:buFont typeface="Arial" panose="020B0604020202020204" pitchFamily="34" charset="0"/>
              <a:buChar char="•"/>
            </a:pPr>
            <a:r>
              <a:rPr lang="et-EE" b="1" u="none" strike="noStrike" dirty="0">
                <a:effectLst/>
                <a:latin typeface="Google Sans"/>
              </a:rPr>
              <a:t>Ohuteavitus (tõusev ja langev heli):</a:t>
            </a:r>
            <a:r>
              <a:rPr lang="et-EE" b="0" u="none" strike="noStrike" dirty="0">
                <a:effectLst/>
                <a:latin typeface="Google Sans"/>
              </a:rPr>
              <a:t> Kestus 60 sekundit. Tähendab, et oht on lähedal. Tuleb kohe varjuda ja otsida infot. Seda korratakse vajadusel 5-minutilise pausi järel.</a:t>
            </a:r>
          </a:p>
          <a:p>
            <a:pPr>
              <a:buFont typeface="Arial" panose="020B0604020202020204" pitchFamily="34" charset="0"/>
              <a:buChar char="•"/>
            </a:pPr>
            <a:r>
              <a:rPr lang="et-EE" b="1" u="none" strike="noStrike" dirty="0">
                <a:effectLst/>
                <a:latin typeface="Google Sans"/>
              </a:rPr>
              <a:t>Ohu lõpp (ühtlane pidev heli):</a:t>
            </a:r>
            <a:r>
              <a:rPr lang="et-EE" b="0" u="none" strike="noStrike" dirty="0">
                <a:effectLst/>
                <a:latin typeface="Google Sans"/>
              </a:rPr>
              <a:t> Kestus 60 sekundit. Tähendab, et vahetu oht on möödas ja varjumiskohast võib väljuda, kuid tuleb jätkuvalt jälgida ametlikke juhiseid.</a:t>
            </a:r>
          </a:p>
          <a:p>
            <a:pPr>
              <a:buFont typeface="Arial" panose="020B0604020202020204" pitchFamily="34" charset="0"/>
              <a:buChar char="•"/>
            </a:pPr>
            <a:r>
              <a:rPr lang="et-EE" b="1" u="none" strike="noStrike" dirty="0">
                <a:effectLst/>
                <a:latin typeface="Google Sans"/>
              </a:rPr>
              <a:t>Testsignaal (pidev ühtlane heli):</a:t>
            </a:r>
            <a:r>
              <a:rPr lang="et-EE" b="0" u="none" strike="noStrike" dirty="0">
                <a:effectLst/>
                <a:latin typeface="Google Sans"/>
              </a:rPr>
              <a:t> Kestus umbes 5–10 sekundit. Seda kasutatakse süsteemi regulaarseks kontrollimiseks ja see ei nõua elanikelt tegutsemist. Testidest teavitatakse meedias alati ette.</a:t>
            </a:r>
          </a:p>
          <a:p>
            <a:r>
              <a:rPr lang="et-EE" b="0" u="none" strike="noStrike" dirty="0">
                <a:effectLst/>
                <a:latin typeface="Google Sans"/>
              </a:rPr>
              <a:t>Kas soovid teada, kus asuvad sinu piirkonna </a:t>
            </a:r>
            <a:r>
              <a:rPr lang="et-EE" b="1" u="none" strike="noStrike" dirty="0">
                <a:effectLst/>
                <a:latin typeface="Google Sans"/>
              </a:rPr>
              <a:t>ametlikud avalikud varjumiskohad</a:t>
            </a:r>
            <a:r>
              <a:rPr lang="et-EE" b="0" u="none" strike="noStrike" dirty="0">
                <a:effectLst/>
                <a:latin typeface="Google Sans"/>
              </a:rPr>
              <a:t>, või vajad juhiseid, kuidas kodus </a:t>
            </a:r>
            <a:r>
              <a:rPr lang="et-EE" b="1" u="none" strike="noStrike" dirty="0">
                <a:effectLst/>
                <a:latin typeface="Google Sans"/>
              </a:rPr>
              <a:t>kriisiolukorraks varjumiskoht</a:t>
            </a:r>
            <a:r>
              <a:rPr lang="et-EE" b="0" u="none" strike="noStrike" dirty="0">
                <a:effectLst/>
                <a:latin typeface="Google Sans"/>
              </a:rPr>
              <a:t> ette valmistada?</a:t>
            </a:r>
          </a:p>
          <a:p>
            <a:endParaRPr lang="et-EE" dirty="0"/>
          </a:p>
          <a:p>
            <a:endParaRPr lang="et-EE" dirty="0"/>
          </a:p>
          <a:p>
            <a:pPr>
              <a:spcAft>
                <a:spcPts val="500"/>
              </a:spcAft>
            </a:pPr>
            <a:r>
              <a:rPr lang="et-EE" sz="1800" dirty="0">
                <a:solidFill>
                  <a:srgbClr val="111111"/>
                </a:solidFill>
                <a:effectLst/>
                <a:latin typeface="Arial" panose="020B0604020202020204" pitchFamily="34" charset="0"/>
                <a:ea typeface="MS Mincho"/>
                <a:cs typeface="Times New Roman" panose="02020603050405020304" pitchFamily="18" charset="0"/>
              </a:rPr>
              <a:t>Infoallikaid otsides on</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suunatud</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inimesi</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mõtlema</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kus</a:t>
            </a:r>
            <a:r>
              <a:rPr lang="en-US" sz="1800" dirty="0">
                <a:solidFill>
                  <a:srgbClr val="111111"/>
                </a:solidFill>
                <a:effectLst/>
                <a:latin typeface="Arial" panose="020B0604020202020204" pitchFamily="34" charset="0"/>
                <a:ea typeface="MS Mincho"/>
                <a:cs typeface="Times New Roman" panose="02020603050405020304" pitchFamily="18" charset="0"/>
              </a:rPr>
              <a:t> ta </a:t>
            </a:r>
            <a:r>
              <a:rPr lang="en-US" sz="1800" dirty="0" err="1">
                <a:solidFill>
                  <a:srgbClr val="111111"/>
                </a:solidFill>
                <a:effectLst/>
                <a:latin typeface="Arial" panose="020B0604020202020204" pitchFamily="34" charset="0"/>
                <a:ea typeface="MS Mincho"/>
                <a:cs typeface="Times New Roman" panose="02020603050405020304" pitchFamily="18" charset="0"/>
              </a:rPr>
              <a:t>veel</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infot</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saab</a:t>
            </a:r>
            <a:r>
              <a:rPr lang="en-US" sz="1800" dirty="0">
                <a:solidFill>
                  <a:srgbClr val="111111"/>
                </a:solidFill>
                <a:effectLst/>
                <a:latin typeface="Arial" panose="020B0604020202020204" pitchFamily="34" charset="0"/>
                <a:ea typeface="MS Mincho"/>
                <a:cs typeface="Times New Roman" panose="02020603050405020304" pitchFamily="18" charset="0"/>
              </a:rPr>
              <a:t>?</a:t>
            </a:r>
            <a:br>
              <a:rPr lang="en-US" sz="1800" dirty="0">
                <a:solidFill>
                  <a:srgbClr val="111111"/>
                </a:solidFill>
                <a:effectLst/>
                <a:latin typeface="Arial" panose="020B0604020202020204" pitchFamily="34" charset="0"/>
                <a:ea typeface="MS Mincho"/>
                <a:cs typeface="Times New Roman" panose="02020603050405020304" pitchFamily="18" charset="0"/>
              </a:rPr>
            </a:b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Ohualapõhine</a:t>
            </a:r>
            <a:r>
              <a:rPr lang="en-US" sz="1800" dirty="0">
                <a:solidFill>
                  <a:srgbClr val="111111"/>
                </a:solidFill>
                <a:effectLst/>
                <a:latin typeface="Arial" panose="020B0604020202020204" pitchFamily="34" charset="0"/>
                <a:ea typeface="MS Mincho"/>
                <a:cs typeface="Times New Roman" panose="02020603050405020304" pitchFamily="18" charset="0"/>
              </a:rPr>
              <a:t> SMS</a:t>
            </a:r>
            <a:endParaRPr lang="et-EE" sz="1800" dirty="0">
              <a:solidFill>
                <a:srgbClr val="111111"/>
              </a:solidFill>
              <a:effectLst/>
              <a:latin typeface="Arial" panose="020B0604020202020204" pitchFamily="34" charset="0"/>
              <a:ea typeface="MS Mincho"/>
              <a:cs typeface="Times New Roman" panose="02020603050405020304" pitchFamily="18" charset="0"/>
            </a:endParaRPr>
          </a:p>
          <a:p>
            <a:pPr>
              <a:spcAft>
                <a:spcPts val="500"/>
              </a:spcAft>
            </a:pPr>
            <a:r>
              <a:rPr lang="en-US" sz="1800" dirty="0">
                <a:solidFill>
                  <a:srgbClr val="111111"/>
                </a:solidFill>
                <a:effectLst/>
                <a:latin typeface="Arial" panose="020B0604020202020204" pitchFamily="34" charset="0"/>
                <a:ea typeface="MS Mincho"/>
                <a:cs typeface="Times New Roman" panose="02020603050405020304" pitchFamily="18" charset="0"/>
              </a:rPr>
              <a:t>-ERR </a:t>
            </a:r>
            <a:r>
              <a:rPr lang="en-US" sz="1800" dirty="0" err="1">
                <a:solidFill>
                  <a:srgbClr val="111111"/>
                </a:solidFill>
                <a:effectLst/>
                <a:latin typeface="Arial" panose="020B0604020202020204" pitchFamily="34" charset="0"/>
                <a:ea typeface="MS Mincho"/>
                <a:cs typeface="Times New Roman" panose="02020603050405020304" pitchFamily="18" charset="0"/>
              </a:rPr>
              <a:t>Vikerraadio</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vabalevi</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televisioon</a:t>
            </a:r>
            <a:endParaRPr lang="et-EE" sz="1800" dirty="0">
              <a:solidFill>
                <a:srgbClr val="111111"/>
              </a:solidFill>
              <a:effectLst/>
              <a:latin typeface="Arial" panose="020B0604020202020204" pitchFamily="34" charset="0"/>
              <a:ea typeface="MS Mincho"/>
              <a:cs typeface="Times New Roman" panose="02020603050405020304" pitchFamily="18" charset="0"/>
            </a:endParaRPr>
          </a:p>
          <a:p>
            <a:pPr>
              <a:spcAft>
                <a:spcPts val="500"/>
              </a:spcAft>
            </a:pPr>
            <a:r>
              <a:rPr lang="en-US" sz="1800" dirty="0">
                <a:solidFill>
                  <a:srgbClr val="111111"/>
                </a:solidFill>
                <a:effectLst/>
                <a:latin typeface="Arial" panose="020B0604020202020204" pitchFamily="34" charset="0"/>
                <a:ea typeface="MS Mincho"/>
                <a:cs typeface="Times New Roman" panose="02020603050405020304" pitchFamily="18" charset="0"/>
              </a:rPr>
              <a:t>-</a:t>
            </a:r>
            <a:r>
              <a:rPr lang="en-US" sz="1800" dirty="0" err="1">
                <a:solidFill>
                  <a:srgbClr val="111111"/>
                </a:solidFill>
                <a:effectLst/>
                <a:latin typeface="Arial" panose="020B0604020202020204" pitchFamily="34" charset="0"/>
                <a:ea typeface="MS Mincho"/>
                <a:cs typeface="Times New Roman" panose="02020603050405020304" pitchFamily="18" charset="0"/>
              </a:rPr>
              <a:t>Sireenid</a:t>
            </a:r>
            <a:endParaRPr lang="et-EE" sz="1800" dirty="0">
              <a:solidFill>
                <a:srgbClr val="111111"/>
              </a:solidFill>
              <a:effectLst/>
              <a:latin typeface="Arial" panose="020B0604020202020204" pitchFamily="34" charset="0"/>
              <a:ea typeface="MS Mincho"/>
              <a:cs typeface="Times New Roman" panose="02020603050405020304" pitchFamily="18" charset="0"/>
            </a:endParaRPr>
          </a:p>
          <a:p>
            <a:pPr>
              <a:spcAft>
                <a:spcPts val="500"/>
              </a:spcAft>
            </a:pP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Ametlikud</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kriisikanalid</a:t>
            </a:r>
            <a:endParaRPr lang="et-EE" sz="1800" dirty="0">
              <a:solidFill>
                <a:srgbClr val="111111"/>
              </a:solidFill>
              <a:effectLst/>
              <a:latin typeface="Arial" panose="020B0604020202020204" pitchFamily="34" charset="0"/>
              <a:ea typeface="MS Mincho"/>
              <a:cs typeface="Times New Roman" panose="02020603050405020304" pitchFamily="18" charset="0"/>
            </a:endParaRPr>
          </a:p>
          <a:p>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Riigi</a:t>
            </a:r>
            <a:r>
              <a:rPr lang="en-US" sz="1800" dirty="0">
                <a:solidFill>
                  <a:srgbClr val="111111"/>
                </a:solidFill>
                <a:effectLst/>
                <a:latin typeface="Arial" panose="020B0604020202020204" pitchFamily="34" charset="0"/>
                <a:ea typeface="MS Mincho"/>
                <a:cs typeface="Times New Roman" panose="02020603050405020304" pitchFamily="18" charset="0"/>
              </a:rPr>
              <a:t> </a:t>
            </a:r>
            <a:r>
              <a:rPr lang="en-US" sz="1800" dirty="0" err="1">
                <a:solidFill>
                  <a:srgbClr val="111111"/>
                </a:solidFill>
                <a:effectLst/>
                <a:latin typeface="Arial" panose="020B0604020202020204" pitchFamily="34" charset="0"/>
                <a:ea typeface="MS Mincho"/>
                <a:cs typeface="Times New Roman" panose="02020603050405020304" pitchFamily="18" charset="0"/>
              </a:rPr>
              <a:t>infotelefonid</a:t>
            </a:r>
            <a:endParaRPr dirty="0"/>
          </a:p>
          <a:p>
            <a:r>
              <a:rPr dirty="0"/>
              <a:t>[Sources]</a:t>
            </a:r>
          </a:p>
          <a:p>
            <a:r>
              <a:rPr dirty="0"/>
              <a:t>https://www.olevalmis.ee/ohuteavitus-ehk-ee-alarm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11 – telefoni ja aku säästmine</a:t>
            </a:r>
          </a:p>
          <a:p>
            <a:r>
              <a:t>TEGEVUS: Näita energiasäästurežiimi ning arutage SMS-i ja raadio kasutamist.</a:t>
            </a:r>
          </a:p>
          <a:p>
            <a:r>
              <a:t>AEG: 4 min</a:t>
            </a:r>
          </a:p>
          <a:p>
            <a:endParaRPr/>
          </a:p>
          <a:p>
            <a:r>
              <a:t>KOOLITAJALE:</a:t>
            </a:r>
          </a:p>
          <a:p>
            <a:r>
              <a:t>Palu osalejatel teha telefonis läbi: kust lülitada energiasäästurežiim ja mobiilne andmeside. Ära palu neid koolituse ajal päriselt võrgust välja lülitada.</a:t>
            </a:r>
          </a:p>
          <a:p>
            <a:endParaRPr/>
          </a:p>
          <a:p>
            <a:r>
              <a:t>[Sources]</a:t>
            </a:r>
          </a:p>
          <a:p>
            <a:r>
              <a:t>https://www.olevalmis.ee/sidekatkestus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11 – side </a:t>
            </a:r>
            <a:r>
              <a:rPr dirty="0" err="1"/>
              <a:t>varuplaan</a:t>
            </a:r>
            <a:endParaRPr dirty="0"/>
          </a:p>
          <a:p>
            <a:r>
              <a:rPr dirty="0"/>
              <a:t>TEGEVUS: </a:t>
            </a:r>
            <a:r>
              <a:rPr dirty="0" err="1"/>
              <a:t>Kontrolli</a:t>
            </a:r>
            <a:r>
              <a:rPr dirty="0"/>
              <a:t> </a:t>
            </a:r>
            <a:r>
              <a:rPr dirty="0" err="1"/>
              <a:t>kohtumispaika</a:t>
            </a:r>
            <a:r>
              <a:rPr dirty="0"/>
              <a:t>, </a:t>
            </a:r>
            <a:r>
              <a:rPr dirty="0" err="1"/>
              <a:t>olulisi</a:t>
            </a:r>
            <a:r>
              <a:rPr dirty="0"/>
              <a:t> </a:t>
            </a:r>
            <a:r>
              <a:rPr dirty="0" err="1"/>
              <a:t>kontakte</a:t>
            </a:r>
            <a:r>
              <a:rPr dirty="0"/>
              <a:t> ja </a:t>
            </a:r>
            <a:r>
              <a:rPr dirty="0" err="1"/>
              <a:t>kogukonna</a:t>
            </a:r>
            <a:r>
              <a:rPr dirty="0"/>
              <a:t> </a:t>
            </a:r>
            <a:r>
              <a:rPr dirty="0" err="1"/>
              <a:t>infotahvli</a:t>
            </a:r>
            <a:r>
              <a:rPr dirty="0"/>
              <a:t> </a:t>
            </a:r>
            <a:r>
              <a:rPr dirty="0" err="1"/>
              <a:t>kokkulepet</a:t>
            </a:r>
            <a:r>
              <a:rPr dirty="0"/>
              <a:t>.</a:t>
            </a:r>
          </a:p>
          <a:p>
            <a:r>
              <a:rPr dirty="0"/>
              <a:t>AEG: 4 min</a:t>
            </a:r>
          </a:p>
          <a:p>
            <a:endParaRPr dirty="0"/>
          </a:p>
          <a:p>
            <a:r>
              <a:rPr dirty="0"/>
              <a:t>KOOLITAJALE:</a:t>
            </a:r>
          </a:p>
          <a:p>
            <a:r>
              <a:rPr dirty="0" err="1"/>
              <a:t>Kogunemiskoht</a:t>
            </a:r>
            <a:r>
              <a:rPr dirty="0"/>
              <a:t> ja </a:t>
            </a:r>
            <a:r>
              <a:rPr dirty="0" err="1"/>
              <a:t>infotahvel</a:t>
            </a:r>
            <a:r>
              <a:rPr dirty="0"/>
              <a:t> </a:t>
            </a:r>
            <a:r>
              <a:rPr dirty="0" err="1"/>
              <a:t>toimivad</a:t>
            </a:r>
            <a:r>
              <a:rPr dirty="0"/>
              <a:t> </a:t>
            </a:r>
            <a:r>
              <a:rPr dirty="0" err="1"/>
              <a:t>ainult</a:t>
            </a:r>
            <a:r>
              <a:rPr dirty="0"/>
              <a:t> </a:t>
            </a:r>
            <a:r>
              <a:rPr dirty="0" err="1"/>
              <a:t>siis</a:t>
            </a:r>
            <a:r>
              <a:rPr dirty="0"/>
              <a:t>, </a:t>
            </a:r>
            <a:r>
              <a:rPr dirty="0" err="1"/>
              <a:t>kui</a:t>
            </a:r>
            <a:r>
              <a:rPr dirty="0"/>
              <a:t> </a:t>
            </a:r>
            <a:r>
              <a:rPr dirty="0" err="1"/>
              <a:t>asukoht</a:t>
            </a:r>
            <a:r>
              <a:rPr dirty="0"/>
              <a:t> ja </a:t>
            </a:r>
            <a:r>
              <a:rPr dirty="0" err="1"/>
              <a:t>vastutaja</a:t>
            </a:r>
            <a:r>
              <a:rPr dirty="0"/>
              <a:t> on </a:t>
            </a:r>
            <a:r>
              <a:rPr dirty="0" err="1"/>
              <a:t>enne</a:t>
            </a:r>
            <a:r>
              <a:rPr dirty="0"/>
              <a:t> </a:t>
            </a:r>
            <a:r>
              <a:rPr dirty="0" err="1"/>
              <a:t>kriisi</a:t>
            </a:r>
            <a:r>
              <a:rPr dirty="0"/>
              <a:t> </a:t>
            </a:r>
            <a:r>
              <a:rPr dirty="0" err="1"/>
              <a:t>kokku</a:t>
            </a:r>
            <a:r>
              <a:rPr dirty="0"/>
              <a:t> </a:t>
            </a:r>
            <a:r>
              <a:rPr dirty="0" err="1"/>
              <a:t>lepitud</a:t>
            </a:r>
            <a:r>
              <a:rPr dirty="0"/>
              <a:t>. </a:t>
            </a:r>
            <a:r>
              <a:rPr dirty="0" err="1"/>
              <a:t>Ära</a:t>
            </a:r>
            <a:r>
              <a:rPr dirty="0"/>
              <a:t> </a:t>
            </a:r>
            <a:r>
              <a:rPr dirty="0" err="1"/>
              <a:t>nimeta</a:t>
            </a:r>
            <a:r>
              <a:rPr dirty="0"/>
              <a:t> </a:t>
            </a:r>
            <a:r>
              <a:rPr dirty="0" err="1"/>
              <a:t>neid</a:t>
            </a:r>
            <a:r>
              <a:rPr dirty="0"/>
              <a:t> </a:t>
            </a:r>
            <a:r>
              <a:rPr dirty="0" err="1"/>
              <a:t>ametlikuks</a:t>
            </a:r>
            <a:r>
              <a:rPr dirty="0"/>
              <a:t> </a:t>
            </a:r>
            <a:r>
              <a:rPr dirty="0" err="1"/>
              <a:t>infopunktiks</a:t>
            </a:r>
            <a:r>
              <a:rPr dirty="0"/>
              <a:t>, </a:t>
            </a:r>
            <a:r>
              <a:rPr dirty="0" err="1"/>
              <a:t>kui</a:t>
            </a:r>
            <a:r>
              <a:rPr dirty="0"/>
              <a:t> linn pole </a:t>
            </a:r>
            <a:r>
              <a:rPr dirty="0" err="1"/>
              <a:t>seda</a:t>
            </a:r>
            <a:r>
              <a:rPr dirty="0"/>
              <a:t> </a:t>
            </a:r>
            <a:r>
              <a:rPr dirty="0" err="1"/>
              <a:t>määranud</a:t>
            </a:r>
            <a:r>
              <a:rPr dirty="0"/>
              <a:t>.</a:t>
            </a:r>
          </a:p>
          <a:p>
            <a:endParaRPr dirty="0"/>
          </a:p>
          <a:p>
            <a:r>
              <a:rPr dirty="0" err="1"/>
              <a:t>Siseriiklikku</a:t>
            </a:r>
            <a:r>
              <a:rPr dirty="0"/>
              <a:t> </a:t>
            </a:r>
            <a:r>
              <a:rPr dirty="0" err="1"/>
              <a:t>rändlust</a:t>
            </a:r>
            <a:r>
              <a:rPr dirty="0"/>
              <a:t> </a:t>
            </a:r>
            <a:r>
              <a:rPr dirty="0" err="1"/>
              <a:t>ei</a:t>
            </a:r>
            <a:r>
              <a:rPr dirty="0"/>
              <a:t> </a:t>
            </a:r>
            <a:r>
              <a:rPr dirty="0" err="1"/>
              <a:t>saa</a:t>
            </a:r>
            <a:r>
              <a:rPr dirty="0"/>
              <a:t> </a:t>
            </a:r>
            <a:r>
              <a:rPr dirty="0" err="1"/>
              <a:t>tavaliselt</a:t>
            </a:r>
            <a:r>
              <a:rPr dirty="0"/>
              <a:t> </a:t>
            </a:r>
            <a:r>
              <a:rPr dirty="0" err="1"/>
              <a:t>omal</a:t>
            </a:r>
            <a:r>
              <a:rPr dirty="0"/>
              <a:t> </a:t>
            </a:r>
            <a:r>
              <a:rPr dirty="0" err="1"/>
              <a:t>algatusel</a:t>
            </a:r>
            <a:r>
              <a:rPr dirty="0"/>
              <a:t> </a:t>
            </a:r>
            <a:r>
              <a:rPr dirty="0" err="1"/>
              <a:t>eeldada</a:t>
            </a:r>
            <a:r>
              <a:rPr dirty="0"/>
              <a:t>: </a:t>
            </a:r>
            <a:r>
              <a:rPr dirty="0" err="1"/>
              <a:t>riik</a:t>
            </a:r>
            <a:r>
              <a:rPr dirty="0"/>
              <a:t> </a:t>
            </a:r>
            <a:r>
              <a:rPr dirty="0" err="1"/>
              <a:t>teavitab</a:t>
            </a:r>
            <a:r>
              <a:rPr dirty="0"/>
              <a:t>, </a:t>
            </a:r>
            <a:r>
              <a:rPr dirty="0" err="1"/>
              <a:t>kui</a:t>
            </a:r>
            <a:r>
              <a:rPr dirty="0"/>
              <a:t> see </a:t>
            </a:r>
            <a:r>
              <a:rPr dirty="0" err="1"/>
              <a:t>käivitatakse</a:t>
            </a:r>
            <a:r>
              <a:rPr dirty="0"/>
              <a:t>. Kui 112 </a:t>
            </a:r>
            <a:r>
              <a:rPr dirty="0" err="1"/>
              <a:t>kõne</a:t>
            </a:r>
            <a:r>
              <a:rPr dirty="0"/>
              <a:t> </a:t>
            </a:r>
            <a:r>
              <a:rPr dirty="0" err="1"/>
              <a:t>ei</a:t>
            </a:r>
            <a:r>
              <a:rPr dirty="0"/>
              <a:t> </a:t>
            </a:r>
            <a:r>
              <a:rPr dirty="0" err="1"/>
              <a:t>lähe</a:t>
            </a:r>
            <a:r>
              <a:rPr dirty="0"/>
              <a:t> </a:t>
            </a:r>
            <a:r>
              <a:rPr dirty="0" err="1"/>
              <a:t>läbi</a:t>
            </a:r>
            <a:r>
              <a:rPr dirty="0"/>
              <a:t>, </a:t>
            </a:r>
            <a:r>
              <a:rPr dirty="0" err="1"/>
              <a:t>järgi</a:t>
            </a:r>
            <a:r>
              <a:rPr dirty="0"/>
              <a:t> Ole </a:t>
            </a:r>
            <a:r>
              <a:rPr dirty="0" err="1"/>
              <a:t>valmis</a:t>
            </a:r>
            <a:r>
              <a:rPr dirty="0"/>
              <a:t> </a:t>
            </a:r>
            <a:r>
              <a:rPr dirty="0" err="1"/>
              <a:t>juhist</a:t>
            </a:r>
            <a:r>
              <a:rPr dirty="0"/>
              <a:t> SIM-</a:t>
            </a:r>
            <a:r>
              <a:rPr dirty="0" err="1"/>
              <a:t>kaardi</a:t>
            </a:r>
            <a:r>
              <a:rPr dirty="0"/>
              <a:t> </a:t>
            </a:r>
            <a:r>
              <a:rPr dirty="0" err="1"/>
              <a:t>ajutiseks</a:t>
            </a:r>
            <a:r>
              <a:rPr dirty="0"/>
              <a:t> </a:t>
            </a:r>
            <a:r>
              <a:rPr dirty="0" err="1"/>
              <a:t>mitteaktiveerimiseks</a:t>
            </a:r>
            <a:r>
              <a:rPr dirty="0"/>
              <a:t> </a:t>
            </a:r>
            <a:r>
              <a:rPr dirty="0" err="1"/>
              <a:t>või</a:t>
            </a:r>
            <a:r>
              <a:rPr dirty="0"/>
              <a:t> </a:t>
            </a:r>
            <a:r>
              <a:rPr dirty="0" err="1"/>
              <a:t>telefoni</a:t>
            </a:r>
            <a:r>
              <a:rPr dirty="0"/>
              <a:t> </a:t>
            </a:r>
            <a:r>
              <a:rPr dirty="0" err="1"/>
              <a:t>hädaabikõne</a:t>
            </a:r>
            <a:r>
              <a:rPr dirty="0"/>
              <a:t> </a:t>
            </a:r>
            <a:r>
              <a:rPr dirty="0" err="1"/>
              <a:t>funktsiooni</a:t>
            </a:r>
            <a:r>
              <a:rPr dirty="0"/>
              <a:t> </a:t>
            </a:r>
            <a:r>
              <a:rPr dirty="0" err="1"/>
              <a:t>kasutamiseks</a:t>
            </a:r>
            <a:r>
              <a:rPr dirty="0"/>
              <a:t>.</a:t>
            </a:r>
          </a:p>
          <a:p>
            <a:endParaRPr dirty="0"/>
          </a:p>
          <a:p>
            <a:pPr algn="l"/>
            <a:endParaRPr lang="et-EE" b="0" i="0" dirty="0">
              <a:solidFill>
                <a:srgbClr val="222222"/>
              </a:solidFill>
              <a:effectLst/>
              <a:latin typeface="Arial" panose="020B0604020202020204" pitchFamily="34" charset="0"/>
            </a:endParaRPr>
          </a:p>
          <a:p>
            <a:pPr algn="l"/>
            <a:endParaRPr lang="et-EE" b="0" i="0" dirty="0">
              <a:solidFill>
                <a:srgbClr val="222222"/>
              </a:solidFill>
              <a:effectLst/>
              <a:latin typeface="Arial" panose="020B0604020202020204" pitchFamily="34" charset="0"/>
            </a:endParaRPr>
          </a:p>
          <a:p>
            <a:endParaRPr dirty="0"/>
          </a:p>
          <a:p>
            <a:r>
              <a:rPr dirty="0"/>
              <a:t>https://www.olevalmis.ee/sidekatkestus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12 – elutähtsad teenused</a:t>
            </a:r>
          </a:p>
          <a:p>
            <a:r>
              <a:t>TEGEVUS: Selgita, miks toimepidevus ei tähenda katkestamatust.</a:t>
            </a:r>
          </a:p>
          <a:p>
            <a:r>
              <a:t>AEG: 3 min</a:t>
            </a:r>
          </a:p>
          <a:p>
            <a:endParaRPr/>
          </a:p>
          <a:p>
            <a:r>
              <a:t>KOOLITAJALE:</a:t>
            </a:r>
          </a:p>
          <a:p>
            <a:r>
              <a:t>Üleminek eelmiselt slaidilt: sularaha, auto ja raadio aitavad inimesel katkestuse ajal tegutseda. Järgmine küsimus on, mida teevad samal ajal teenuseosutajad.</a:t>
            </a:r>
          </a:p>
          <a:p>
            <a:endParaRPr/>
          </a:p>
          <a:p>
            <a:r>
              <a:t>Eestis on elutähtsate teenuste osutajatel toimepidevuse kohustused. Ära jäta muljet, et teenus ei tohi kunagi katkeda; sõnum on valmisolek, mõju vähendamine ja taastamine.</a:t>
            </a:r>
          </a:p>
          <a:p>
            <a:endParaRPr/>
          </a:p>
          <a:p>
            <a:r>
              <a:t>[Sources]</a:t>
            </a:r>
          </a:p>
          <a:p>
            <a:r>
              <a:t>https://www.kriis.ee/kriisideks-valmistumine-eestis/kriisideks-valmistumine-eestis/elutahtsad-teenused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13 – varjumine</a:t>
            </a:r>
          </a:p>
          <a:p>
            <a:r>
              <a:t>TEGEVUS: Seo sireeni korral tegutsemine töövihiku valikuga „Varjun“.</a:t>
            </a:r>
          </a:p>
          <a:p>
            <a:r>
              <a:t>AEG: 4 min</a:t>
            </a:r>
          </a:p>
          <a:p>
            <a:endParaRPr/>
          </a:p>
          <a:p>
            <a:r>
              <a:t>KOOLITAJALE:</a:t>
            </a:r>
          </a:p>
          <a:p>
            <a:r>
              <a:t>Üleminek: oleme vaadanud, kuidas ohuteade inimeseni jõuab ja mida teha sidekatkestuse ajal. Nüüd vaatame, mida sireeniga antud varjumiskorraldus päriselt tähendab.</a:t>
            </a:r>
          </a:p>
          <a:p>
            <a:endParaRPr/>
          </a:p>
          <a:p>
            <a:r>
              <a:t>Rõhuta järjekorda: kõigepealt varju, seejärel info. Sireen on eelkõige õues liikujale ja kannab üht sõnumit: varju kohe.</a:t>
            </a:r>
          </a:p>
          <a:p>
            <a:endParaRPr/>
          </a:p>
          <a:p>
            <a:r>
              <a:t>[Sources]</a:t>
            </a:r>
          </a:p>
          <a:p>
            <a:r>
              <a:t>https://www.olevalmis.ee/ohuteavitus-ehk-ee-alarm</a:t>
            </a:r>
          </a:p>
          <a:p>
            <a:r>
              <a:t>https://www.olevalmis.ee/varjumine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13 – jään, varjun või evakueerun</a:t>
            </a:r>
          </a:p>
          <a:p>
            <a:r>
              <a:t>TEGEVUS: Osaleja kirjutab iga otsuse juurde oma näite.</a:t>
            </a:r>
          </a:p>
          <a:p>
            <a:r>
              <a:t>AEG: 4 min</a:t>
            </a:r>
          </a:p>
          <a:p>
            <a:endParaRPr/>
          </a:p>
          <a:p>
            <a:r>
              <a:t>KOOLITAJALE:</a:t>
            </a:r>
          </a:p>
          <a:p>
            <a:r>
              <a:t>Küsi enne vastuste avamist: millise näite paigutaksid sina iga otsuse alla? Rõhuta, et otsuse määrab konkreetne oht, mitte üldine soov alati kodust lahkuda või alati sinna jääda.</a:t>
            </a:r>
          </a:p>
          <a:p>
            <a:endParaRPr/>
          </a:p>
          <a:p>
            <a:r>
              <a:t>Palu tuua üks näide iga otsuse kohta. Paranda levinud eksiarvamus: sireeni kuuldes ei joosta tingimata kaugel asuvasse avalikku varjumiskohta.</a:t>
            </a:r>
          </a:p>
          <a:p>
            <a:endParaRPr/>
          </a:p>
          <a:p>
            <a:r>
              <a:t>[Sources]</a:t>
            </a:r>
          </a:p>
          <a:p>
            <a:r>
              <a:t>https://www.olevalmis.ee/varjumine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13 – pere otsus vahetu ohu ajal</a:t>
            </a:r>
          </a:p>
          <a:p>
            <a:r>
              <a:t>TEGEVUS: Arutage, miks last ei minda vahetu ohu ajal asutusest ära tooma.</a:t>
            </a:r>
          </a:p>
          <a:p>
            <a:r>
              <a:t>AEG: 3 min</a:t>
            </a:r>
          </a:p>
          <a:p>
            <a:endParaRPr/>
          </a:p>
          <a:p>
            <a:r>
              <a:t>KOOLITAJALE:</a:t>
            </a:r>
          </a:p>
          <a:p>
            <a:r>
              <a:t>See punkt võib olla emotsionaalne. Rõhuta, et vahetu ohu ajal suurendab linnas liikumine riski ja asutusel on oma varjumisplaan.</a:t>
            </a:r>
          </a:p>
          <a:p>
            <a:endParaRPr/>
          </a:p>
          <a:p>
            <a:r>
              <a:t>[Sources]</a:t>
            </a:r>
          </a:p>
          <a:p>
            <a:r>
              <a:t>https://www.olevalmis.ee/varjumine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14 – minu evakuatsioonikott</a:t>
            </a:r>
          </a:p>
          <a:p>
            <a:r>
              <a:t>TEGEVUS: Vali ekraanilt kümme eset ja põhjenda valikut laudkonnas.</a:t>
            </a:r>
          </a:p>
          <a:p>
            <a:r>
              <a:t>AEG: 7 min</a:t>
            </a:r>
          </a:p>
          <a:p>
            <a:endParaRPr/>
          </a:p>
          <a:p>
            <a:r>
              <a:t>KOOLITAJALE:</a:t>
            </a:r>
          </a:p>
          <a:p>
            <a:r>
              <a:t>Alusta küsimusega: kas sul on kodus seljakott, spordikott, kohver või muu kandmisvahend? Kott ei pea olema taktikaline erivarustus.</a:t>
            </a:r>
          </a:p>
          <a:p>
            <a:endParaRPr/>
          </a:p>
          <a:p>
            <a:r>
              <a:t>Kasuta päris kotti või esemekaarte. Pärast valikut küsi: kes kannab, kus kott asub, kes vastutab laste, loomade, dokumentide ja ravimite eest?</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15 – keda märgata ja kuidas aidata?</a:t>
            </a:r>
          </a:p>
          <a:p>
            <a:r>
              <a:t>TEGEVUS: Kaardista abi vajavad inimesed ning praktiline tegevus või kontakt.</a:t>
            </a:r>
          </a:p>
          <a:p>
            <a:r>
              <a:t>AEG: 5 min</a:t>
            </a:r>
          </a:p>
          <a:p>
            <a:endParaRPr/>
          </a:p>
          <a:p>
            <a:r>
              <a:t>KOOLITAJALE:</a:t>
            </a:r>
          </a:p>
          <a:p>
            <a:r>
              <a:t>Näited: üksi elav eakas, liikumisraskusega inimene, elektrist sõltuva meditsiiniseadmega inimene, väikelapsega pere, transpordita inimene.</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16 – kogukonnajuhi kriisikaart</a:t>
            </a:r>
          </a:p>
          <a:p>
            <a:r>
              <a:t>TEGEVUS: Täida olulise taristu, ressursside ja teavitustahvli plaan.</a:t>
            </a:r>
          </a:p>
          <a:p>
            <a:r>
              <a:t>AEG: 7 min</a:t>
            </a:r>
          </a:p>
          <a:p>
            <a:endParaRPr/>
          </a:p>
          <a:p>
            <a:r>
              <a:t>KOOLITAJALE:</a:t>
            </a:r>
          </a:p>
          <a:p>
            <a:r>
              <a:t>Eesmärk pole luua uut operatiivstaapi, vaid koondada kontrollitud praktiline info, mis aitab elanikel ise tegutseda ja teeb nähtavaks, kellele ressurss on mõeldud.</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17 – Tallinna KÜ kriisivalmiduse toetus</a:t>
            </a:r>
          </a:p>
          <a:p>
            <a:r>
              <a:t>TEGEVUS: Kontrolli põhitingimusi ja määra korteriühistu järgmine samm.</a:t>
            </a:r>
          </a:p>
          <a:p>
            <a:r>
              <a:t>AEG: 3 min</a:t>
            </a:r>
          </a:p>
          <a:p>
            <a:endParaRPr/>
          </a:p>
          <a:p>
            <a:r>
              <a:t>KOOLITAJALE:</a:t>
            </a:r>
          </a:p>
          <a:p>
            <a:r>
              <a:t>Tutvusta toetust praktilise võimalusena, mitte koolituse põhiteemana. Rõhuta, et kõik Tallinna kortermajad ei kvalifitseeru ning taotlus tuleb esitada enne tööde või ostude alustamist. Töövihikus saab osaleja kontrollida põhitingimusi, valida võimalikud tegevused ja määrata vastutaja ning tähtaja.</a:t>
            </a:r>
          </a:p>
          <a:p>
            <a:endParaRPr/>
          </a:p>
          <a:p>
            <a:r>
              <a:t>[Sources]</a:t>
            </a:r>
          </a:p>
          <a:p>
            <a:r>
              <a:t>https://www.tallinn.ee/et/kriisiennetus/kas-sinu-maja-kriisiks-valmis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1</a:t>
            </a:r>
            <a:r>
              <a:rPr lang="et-EE" dirty="0"/>
              <a:t>9</a:t>
            </a:r>
            <a:r>
              <a:rPr dirty="0"/>
              <a:t> – </a:t>
            </a:r>
            <a:r>
              <a:rPr dirty="0" err="1"/>
              <a:t>päris</a:t>
            </a:r>
            <a:r>
              <a:rPr dirty="0"/>
              <a:t> </a:t>
            </a:r>
            <a:r>
              <a:rPr dirty="0" err="1"/>
              <a:t>juhtumist</a:t>
            </a:r>
            <a:r>
              <a:rPr dirty="0"/>
              <a:t> </a:t>
            </a:r>
            <a:r>
              <a:rPr dirty="0" err="1"/>
              <a:t>sinu</a:t>
            </a:r>
            <a:r>
              <a:rPr dirty="0"/>
              <a:t> </a:t>
            </a:r>
            <a:r>
              <a:rPr dirty="0" err="1"/>
              <a:t>konteksti</a:t>
            </a:r>
            <a:endParaRPr dirty="0"/>
          </a:p>
          <a:p>
            <a:r>
              <a:rPr dirty="0"/>
              <a:t>TEGEVUS: </a:t>
            </a:r>
            <a:r>
              <a:rPr dirty="0" err="1"/>
              <a:t>Loe</a:t>
            </a:r>
            <a:r>
              <a:rPr dirty="0"/>
              <a:t> </a:t>
            </a:r>
            <a:r>
              <a:rPr dirty="0" err="1"/>
              <a:t>ajalooline</a:t>
            </a:r>
            <a:r>
              <a:rPr dirty="0"/>
              <a:t> </a:t>
            </a:r>
            <a:r>
              <a:rPr dirty="0" err="1"/>
              <a:t>lähtekoht</a:t>
            </a:r>
            <a:r>
              <a:rPr dirty="0"/>
              <a:t> ja </a:t>
            </a:r>
            <a:r>
              <a:rPr dirty="0" err="1"/>
              <a:t>kirjelda</a:t>
            </a:r>
            <a:r>
              <a:rPr dirty="0"/>
              <a:t> </a:t>
            </a:r>
            <a:r>
              <a:rPr dirty="0" err="1"/>
              <a:t>oma</a:t>
            </a:r>
            <a:r>
              <a:rPr dirty="0"/>
              <a:t> </a:t>
            </a:r>
            <a:r>
              <a:rPr dirty="0" err="1"/>
              <a:t>kodu</a:t>
            </a:r>
            <a:r>
              <a:rPr dirty="0"/>
              <a:t> </a:t>
            </a:r>
            <a:r>
              <a:rPr dirty="0" err="1"/>
              <a:t>ning</a:t>
            </a:r>
            <a:r>
              <a:rPr dirty="0"/>
              <a:t> </a:t>
            </a:r>
            <a:r>
              <a:rPr dirty="0" err="1"/>
              <a:t>inimeste</a:t>
            </a:r>
            <a:r>
              <a:rPr dirty="0"/>
              <a:t> </a:t>
            </a:r>
            <a:r>
              <a:rPr dirty="0" err="1"/>
              <a:t>konteksti</a:t>
            </a:r>
            <a:r>
              <a:rPr dirty="0"/>
              <a:t>.</a:t>
            </a:r>
          </a:p>
          <a:p>
            <a:r>
              <a:rPr dirty="0"/>
              <a:t>AEG: 4 min</a:t>
            </a:r>
          </a:p>
          <a:p>
            <a:endParaRPr dirty="0"/>
          </a:p>
          <a:p>
            <a:r>
              <a:rPr dirty="0"/>
              <a:t>KOOLITAJALE:</a:t>
            </a:r>
          </a:p>
          <a:p>
            <a:r>
              <a:rPr dirty="0" err="1"/>
              <a:t>Selgita</a:t>
            </a:r>
            <a:r>
              <a:rPr dirty="0"/>
              <a:t> </a:t>
            </a:r>
            <a:r>
              <a:rPr dirty="0" err="1"/>
              <a:t>ausalt</a:t>
            </a:r>
            <a:r>
              <a:rPr dirty="0"/>
              <a:t>, mis on </a:t>
            </a:r>
            <a:r>
              <a:rPr dirty="0" err="1"/>
              <a:t>ajalugu</a:t>
            </a:r>
            <a:r>
              <a:rPr dirty="0"/>
              <a:t> ja mis on </a:t>
            </a:r>
            <a:r>
              <a:rPr dirty="0" err="1"/>
              <a:t>harjutuse</a:t>
            </a:r>
            <a:r>
              <a:rPr dirty="0"/>
              <a:t> </a:t>
            </a:r>
            <a:r>
              <a:rPr dirty="0" err="1"/>
              <a:t>kohandus</a:t>
            </a:r>
            <a:r>
              <a:rPr dirty="0"/>
              <a:t>. 27.10.2019 </a:t>
            </a:r>
            <a:r>
              <a:rPr dirty="0" err="1"/>
              <a:t>jäi</a:t>
            </a:r>
            <a:r>
              <a:rPr dirty="0"/>
              <a:t> </a:t>
            </a:r>
            <a:r>
              <a:rPr dirty="0" err="1"/>
              <a:t>Võru</a:t>
            </a:r>
            <a:r>
              <a:rPr dirty="0"/>
              <a:t> linn </a:t>
            </a:r>
            <a:r>
              <a:rPr dirty="0" err="1"/>
              <a:t>pärastlõunal</a:t>
            </a:r>
            <a:r>
              <a:rPr dirty="0"/>
              <a:t> </a:t>
            </a:r>
            <a:r>
              <a:rPr dirty="0" err="1"/>
              <a:t>ligi</a:t>
            </a:r>
            <a:r>
              <a:rPr dirty="0"/>
              <a:t> </a:t>
            </a:r>
            <a:r>
              <a:rPr dirty="0" err="1"/>
              <a:t>seitsmeks</a:t>
            </a:r>
            <a:r>
              <a:rPr dirty="0"/>
              <a:t> </a:t>
            </a:r>
            <a:r>
              <a:rPr dirty="0" err="1"/>
              <a:t>tunniks</a:t>
            </a:r>
            <a:r>
              <a:rPr dirty="0"/>
              <a:t> </a:t>
            </a:r>
            <a:r>
              <a:rPr dirty="0" err="1"/>
              <a:t>elektrita</a:t>
            </a:r>
            <a:r>
              <a:rPr dirty="0"/>
              <a:t>; </a:t>
            </a:r>
            <a:r>
              <a:rPr dirty="0" err="1"/>
              <a:t>katkestus</a:t>
            </a:r>
            <a:r>
              <a:rPr dirty="0"/>
              <a:t> </a:t>
            </a:r>
            <a:r>
              <a:rPr dirty="0" err="1"/>
              <a:t>mõjutas</a:t>
            </a:r>
            <a:r>
              <a:rPr dirty="0"/>
              <a:t> </a:t>
            </a:r>
            <a:r>
              <a:rPr dirty="0" err="1"/>
              <a:t>vett</a:t>
            </a:r>
            <a:r>
              <a:rPr dirty="0"/>
              <a:t>, </a:t>
            </a:r>
            <a:r>
              <a:rPr dirty="0" err="1"/>
              <a:t>keskkütet</a:t>
            </a:r>
            <a:r>
              <a:rPr dirty="0"/>
              <a:t>, </a:t>
            </a:r>
            <a:r>
              <a:rPr dirty="0" err="1"/>
              <a:t>poode</a:t>
            </a:r>
            <a:r>
              <a:rPr dirty="0"/>
              <a:t>, </a:t>
            </a:r>
            <a:r>
              <a:rPr dirty="0" err="1"/>
              <a:t>tanklaid</a:t>
            </a:r>
            <a:r>
              <a:rPr dirty="0"/>
              <a:t> ja </a:t>
            </a:r>
            <a:r>
              <a:rPr dirty="0" err="1"/>
              <a:t>hiljem</a:t>
            </a:r>
            <a:r>
              <a:rPr dirty="0"/>
              <a:t> </a:t>
            </a:r>
            <a:r>
              <a:rPr dirty="0" err="1"/>
              <a:t>sidet</a:t>
            </a:r>
            <a:r>
              <a:rPr dirty="0"/>
              <a:t>. </a:t>
            </a:r>
            <a:r>
              <a:rPr dirty="0" err="1"/>
              <a:t>Järgmises</a:t>
            </a:r>
            <a:r>
              <a:rPr dirty="0"/>
              <a:t> </a:t>
            </a:r>
            <a:r>
              <a:rPr dirty="0" err="1"/>
              <a:t>sammus</a:t>
            </a:r>
            <a:r>
              <a:rPr dirty="0"/>
              <a:t> </a:t>
            </a:r>
            <a:r>
              <a:rPr dirty="0" err="1"/>
              <a:t>asetab</a:t>
            </a:r>
            <a:r>
              <a:rPr dirty="0"/>
              <a:t> </a:t>
            </a:r>
            <a:r>
              <a:rPr dirty="0" err="1"/>
              <a:t>iga</a:t>
            </a:r>
            <a:r>
              <a:rPr dirty="0"/>
              <a:t> </a:t>
            </a:r>
            <a:r>
              <a:rPr dirty="0" err="1"/>
              <a:t>osaleja</a:t>
            </a:r>
            <a:r>
              <a:rPr dirty="0"/>
              <a:t> </a:t>
            </a:r>
            <a:r>
              <a:rPr dirty="0" err="1"/>
              <a:t>sama</a:t>
            </a:r>
            <a:r>
              <a:rPr dirty="0"/>
              <a:t> </a:t>
            </a:r>
            <a:r>
              <a:rPr dirty="0" err="1"/>
              <a:t>tagajärgede</a:t>
            </a:r>
            <a:r>
              <a:rPr dirty="0"/>
              <a:t> </a:t>
            </a:r>
            <a:r>
              <a:rPr dirty="0" err="1"/>
              <a:t>ahela</a:t>
            </a:r>
            <a:r>
              <a:rPr dirty="0"/>
              <a:t> </a:t>
            </a:r>
            <a:r>
              <a:rPr dirty="0" err="1"/>
              <a:t>enda</a:t>
            </a:r>
            <a:r>
              <a:rPr dirty="0"/>
              <a:t> </a:t>
            </a:r>
            <a:r>
              <a:rPr dirty="0" err="1"/>
              <a:t>konteksti</a:t>
            </a:r>
            <a:r>
              <a:rPr dirty="0"/>
              <a:t>.</a:t>
            </a:r>
          </a:p>
          <a:p>
            <a:endParaRPr dirty="0"/>
          </a:p>
          <a:p>
            <a:r>
              <a:rPr dirty="0"/>
              <a:t>[Sources]</a:t>
            </a:r>
          </a:p>
          <a:p>
            <a:r>
              <a:rPr dirty="0"/>
              <a:t>https://www.err.ee/996779/torm-naitas-et-riik-pole-kriisideks-veel-valmis</a:t>
            </a:r>
          </a:p>
          <a:p>
            <a:r>
              <a:rPr dirty="0"/>
              <a:t>https://dea.digar.ee/?a=d&amp;d=vorulinna20191101.2.18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TÖÖVIHIK: lk 19 – uus info</a:t>
            </a:r>
          </a:p>
          <a:p>
            <a:r>
              <a:t>TEGEVUS: Loe 90 minuti järel saabunud info ette; osalejad märgivad, mis muutus.</a:t>
            </a:r>
          </a:p>
          <a:p>
            <a:r>
              <a:t>AEG: 3 min</a:t>
            </a:r>
          </a:p>
          <a:p>
            <a:endParaRPr/>
          </a:p>
          <a:p>
            <a:r>
              <a:t>KOOLITAJALE:</a:t>
            </a:r>
          </a:p>
          <a:p>
            <a:r>
              <a:t>Loe uus info ette alles pärast seda, kui laudkonnad on esimese plaani teinud. Palu neil märkida, mis nende varasemas plaanis muutub.</a:t>
            </a:r>
          </a:p>
          <a:p>
            <a:endParaRPr/>
          </a:p>
          <a:p>
            <a:r>
              <a:t>[Sources]</a:t>
            </a:r>
          </a:p>
          <a:p>
            <a:r>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a:t>
            </a:r>
            <a:r>
              <a:rPr lang="et-EE" dirty="0"/>
              <a:t>20</a:t>
            </a:r>
            <a:r>
              <a:rPr dirty="0"/>
              <a:t> – </a:t>
            </a:r>
            <a:r>
              <a:rPr dirty="0" err="1"/>
              <a:t>laudkonna</a:t>
            </a:r>
            <a:r>
              <a:rPr dirty="0"/>
              <a:t> </a:t>
            </a:r>
            <a:r>
              <a:rPr dirty="0" err="1"/>
              <a:t>situatsiooniülesanne</a:t>
            </a:r>
            <a:endParaRPr dirty="0"/>
          </a:p>
          <a:p>
            <a:r>
              <a:rPr dirty="0"/>
              <a:t>TEGEVUS: </a:t>
            </a:r>
            <a:r>
              <a:rPr dirty="0" err="1"/>
              <a:t>Laudkond</a:t>
            </a:r>
            <a:r>
              <a:rPr dirty="0"/>
              <a:t> </a:t>
            </a:r>
            <a:r>
              <a:rPr dirty="0" err="1"/>
              <a:t>muudab</a:t>
            </a:r>
            <a:r>
              <a:rPr dirty="0"/>
              <a:t> </a:t>
            </a:r>
            <a:r>
              <a:rPr dirty="0" err="1"/>
              <a:t>plaani</a:t>
            </a:r>
            <a:r>
              <a:rPr dirty="0"/>
              <a:t>, </a:t>
            </a:r>
            <a:r>
              <a:rPr dirty="0" err="1"/>
              <a:t>põhjendab</a:t>
            </a:r>
            <a:r>
              <a:rPr dirty="0"/>
              <a:t> </a:t>
            </a:r>
            <a:r>
              <a:rPr dirty="0" err="1"/>
              <a:t>jäämist</a:t>
            </a:r>
            <a:r>
              <a:rPr dirty="0"/>
              <a:t> </a:t>
            </a:r>
            <a:r>
              <a:rPr dirty="0" err="1"/>
              <a:t>või</a:t>
            </a:r>
            <a:r>
              <a:rPr dirty="0"/>
              <a:t> </a:t>
            </a:r>
            <a:r>
              <a:rPr dirty="0" err="1"/>
              <a:t>lahkumist</a:t>
            </a:r>
            <a:r>
              <a:rPr dirty="0"/>
              <a:t> </a:t>
            </a:r>
            <a:r>
              <a:rPr dirty="0" err="1"/>
              <a:t>ning</a:t>
            </a:r>
            <a:r>
              <a:rPr dirty="0"/>
              <a:t> </a:t>
            </a:r>
            <a:r>
              <a:rPr dirty="0" err="1"/>
              <a:t>määrab</a:t>
            </a:r>
            <a:r>
              <a:rPr dirty="0"/>
              <a:t> </a:t>
            </a:r>
            <a:r>
              <a:rPr dirty="0" err="1"/>
              <a:t>järgmise</a:t>
            </a:r>
            <a:r>
              <a:rPr dirty="0"/>
              <a:t> </a:t>
            </a:r>
            <a:r>
              <a:rPr dirty="0" err="1"/>
              <a:t>kriitilise</a:t>
            </a:r>
            <a:r>
              <a:rPr dirty="0"/>
              <a:t> </a:t>
            </a:r>
            <a:r>
              <a:rPr dirty="0" err="1"/>
              <a:t>vajaduse</a:t>
            </a:r>
            <a:r>
              <a:rPr dirty="0"/>
              <a:t>.</a:t>
            </a:r>
          </a:p>
          <a:p>
            <a:r>
              <a:rPr dirty="0"/>
              <a:t>AEG: 15 min</a:t>
            </a:r>
          </a:p>
          <a:p>
            <a:endParaRPr dirty="0"/>
          </a:p>
          <a:p>
            <a:r>
              <a:rPr dirty="0"/>
              <a:t>KOOLITAJALE:</a:t>
            </a:r>
          </a:p>
          <a:p>
            <a:r>
              <a:rPr dirty="0"/>
              <a:t>A </a:t>
            </a:r>
            <a:r>
              <a:rPr dirty="0" err="1"/>
              <a:t>juhib</a:t>
            </a:r>
            <a:r>
              <a:rPr dirty="0"/>
              <a:t> </a:t>
            </a:r>
            <a:r>
              <a:rPr dirty="0" err="1"/>
              <a:t>aega</a:t>
            </a:r>
            <a:r>
              <a:rPr dirty="0"/>
              <a:t>, B </a:t>
            </a:r>
            <a:r>
              <a:rPr dirty="0" err="1"/>
              <a:t>kuulab</a:t>
            </a:r>
            <a:r>
              <a:rPr dirty="0"/>
              <a:t> </a:t>
            </a:r>
            <a:r>
              <a:rPr dirty="0" err="1"/>
              <a:t>otsustamise</a:t>
            </a:r>
            <a:r>
              <a:rPr dirty="0"/>
              <a:t> </a:t>
            </a:r>
            <a:r>
              <a:rPr dirty="0" err="1"/>
              <a:t>loogikat</a:t>
            </a:r>
            <a:r>
              <a:rPr dirty="0"/>
              <a:t>. </a:t>
            </a:r>
            <a:r>
              <a:rPr dirty="0" err="1"/>
              <a:t>Tagasisides</a:t>
            </a:r>
            <a:r>
              <a:rPr dirty="0"/>
              <a:t> </a:t>
            </a:r>
            <a:r>
              <a:rPr dirty="0" err="1"/>
              <a:t>hinnake</a:t>
            </a:r>
            <a:r>
              <a:rPr dirty="0"/>
              <a:t> </a:t>
            </a:r>
            <a:r>
              <a:rPr dirty="0" err="1"/>
              <a:t>prioriteeti</a:t>
            </a:r>
            <a:r>
              <a:rPr dirty="0"/>
              <a:t>, </a:t>
            </a:r>
            <a:r>
              <a:rPr dirty="0" err="1"/>
              <a:t>infoallikat</a:t>
            </a:r>
            <a:r>
              <a:rPr dirty="0"/>
              <a:t>, </a:t>
            </a:r>
            <a:r>
              <a:rPr dirty="0" err="1"/>
              <a:t>ressursi</a:t>
            </a:r>
            <a:r>
              <a:rPr dirty="0"/>
              <a:t> </a:t>
            </a:r>
            <a:r>
              <a:rPr dirty="0" err="1"/>
              <a:t>kasutust</a:t>
            </a:r>
            <a:r>
              <a:rPr dirty="0"/>
              <a:t> ja </a:t>
            </a:r>
            <a:r>
              <a:rPr dirty="0" err="1"/>
              <a:t>varuplaani</a:t>
            </a:r>
            <a:r>
              <a:rPr dirty="0"/>
              <a:t> – </a:t>
            </a:r>
            <a:r>
              <a:rPr dirty="0" err="1"/>
              <a:t>mitte</a:t>
            </a:r>
            <a:r>
              <a:rPr dirty="0"/>
              <a:t> </a:t>
            </a:r>
            <a:r>
              <a:rPr dirty="0" err="1"/>
              <a:t>seda</a:t>
            </a:r>
            <a:r>
              <a:rPr dirty="0"/>
              <a:t>, kas vastus </a:t>
            </a:r>
            <a:r>
              <a:rPr dirty="0" err="1"/>
              <a:t>kattus</a:t>
            </a:r>
            <a:r>
              <a:rPr dirty="0"/>
              <a:t> </a:t>
            </a:r>
            <a:r>
              <a:rPr dirty="0" err="1"/>
              <a:t>koolitaja</a:t>
            </a:r>
            <a:r>
              <a:rPr dirty="0"/>
              <a:t> </a:t>
            </a:r>
            <a:r>
              <a:rPr dirty="0" err="1"/>
              <a:t>omaga</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2</a:t>
            </a:r>
            <a:r>
              <a:rPr lang="et-EE" dirty="0"/>
              <a:t>1</a:t>
            </a:r>
            <a:r>
              <a:rPr dirty="0"/>
              <a:t> – </a:t>
            </a:r>
            <a:r>
              <a:rPr dirty="0" err="1"/>
              <a:t>minu</a:t>
            </a:r>
            <a:r>
              <a:rPr dirty="0"/>
              <a:t> </a:t>
            </a:r>
            <a:r>
              <a:rPr dirty="0" err="1"/>
              <a:t>isiklik</a:t>
            </a:r>
            <a:r>
              <a:rPr dirty="0"/>
              <a:t> </a:t>
            </a:r>
            <a:r>
              <a:rPr dirty="0" err="1"/>
              <a:t>kriisiplaan</a:t>
            </a:r>
            <a:endParaRPr dirty="0"/>
          </a:p>
          <a:p>
            <a:r>
              <a:rPr dirty="0"/>
              <a:t>TEGEVUS: </a:t>
            </a:r>
            <a:r>
              <a:rPr dirty="0" err="1"/>
              <a:t>Täida</a:t>
            </a:r>
            <a:r>
              <a:rPr dirty="0"/>
              <a:t> </a:t>
            </a:r>
            <a:r>
              <a:rPr dirty="0" err="1"/>
              <a:t>plaani</a:t>
            </a:r>
            <a:r>
              <a:rPr dirty="0"/>
              <a:t> </a:t>
            </a:r>
            <a:r>
              <a:rPr dirty="0" err="1"/>
              <a:t>põhiküsimused</a:t>
            </a:r>
            <a:r>
              <a:rPr dirty="0"/>
              <a:t> ja </a:t>
            </a:r>
            <a:r>
              <a:rPr dirty="0" err="1"/>
              <a:t>märgi</a:t>
            </a:r>
            <a:r>
              <a:rPr dirty="0"/>
              <a:t> </a:t>
            </a:r>
            <a:r>
              <a:rPr dirty="0" err="1"/>
              <a:t>üks</a:t>
            </a:r>
            <a:r>
              <a:rPr dirty="0"/>
              <a:t> </a:t>
            </a:r>
            <a:r>
              <a:rPr dirty="0" err="1"/>
              <a:t>kodus</a:t>
            </a:r>
            <a:r>
              <a:rPr dirty="0"/>
              <a:t> </a:t>
            </a:r>
            <a:r>
              <a:rPr dirty="0" err="1"/>
              <a:t>lahendamist</a:t>
            </a:r>
            <a:r>
              <a:rPr dirty="0"/>
              <a:t> </a:t>
            </a:r>
            <a:r>
              <a:rPr dirty="0" err="1"/>
              <a:t>vajav</a:t>
            </a:r>
            <a:r>
              <a:rPr dirty="0"/>
              <a:t> </a:t>
            </a:r>
            <a:r>
              <a:rPr dirty="0" err="1"/>
              <a:t>lünk</a:t>
            </a:r>
            <a:r>
              <a:rPr dirty="0"/>
              <a:t>.</a:t>
            </a:r>
          </a:p>
          <a:p>
            <a:r>
              <a:rPr dirty="0"/>
              <a:t>AEG: 5 min</a:t>
            </a:r>
          </a:p>
          <a:p>
            <a:endParaRPr dirty="0"/>
          </a:p>
          <a:p>
            <a:r>
              <a:rPr dirty="0"/>
              <a:t>KOOLITAJALE:</a:t>
            </a:r>
          </a:p>
          <a:p>
            <a:r>
              <a:rPr dirty="0" err="1"/>
              <a:t>Lõpuküsimus</a:t>
            </a:r>
            <a:r>
              <a:rPr dirty="0"/>
              <a:t> </a:t>
            </a:r>
            <a:r>
              <a:rPr dirty="0" err="1"/>
              <a:t>ei</a:t>
            </a:r>
            <a:r>
              <a:rPr dirty="0"/>
              <a:t> ole </a:t>
            </a:r>
            <a:r>
              <a:rPr dirty="0" err="1"/>
              <a:t>üheteistkümnes</a:t>
            </a:r>
            <a:r>
              <a:rPr dirty="0"/>
              <a:t> </a:t>
            </a:r>
            <a:r>
              <a:rPr dirty="0" err="1"/>
              <a:t>kontrollpunkt</a:t>
            </a:r>
            <a:r>
              <a:rPr dirty="0"/>
              <a:t>, </a:t>
            </a:r>
            <a:r>
              <a:rPr dirty="0" err="1"/>
              <a:t>vaid</a:t>
            </a:r>
            <a:r>
              <a:rPr dirty="0"/>
              <a:t> </a:t>
            </a:r>
            <a:r>
              <a:rPr dirty="0" err="1"/>
              <a:t>lünga</a:t>
            </a:r>
            <a:r>
              <a:rPr dirty="0"/>
              <a:t> </a:t>
            </a:r>
            <a:r>
              <a:rPr dirty="0" err="1"/>
              <a:t>leidmine</a:t>
            </a:r>
            <a:r>
              <a:rPr dirty="0"/>
              <a:t>. Palu </a:t>
            </a:r>
            <a:r>
              <a:rPr dirty="0" err="1"/>
              <a:t>osalejal</a:t>
            </a:r>
            <a:r>
              <a:rPr dirty="0"/>
              <a:t> </a:t>
            </a:r>
            <a:r>
              <a:rPr dirty="0" err="1"/>
              <a:t>sõnastada</a:t>
            </a:r>
            <a:r>
              <a:rPr dirty="0"/>
              <a:t> </a:t>
            </a:r>
            <a:r>
              <a:rPr dirty="0" err="1"/>
              <a:t>üks</a:t>
            </a:r>
            <a:r>
              <a:rPr dirty="0"/>
              <a:t> </a:t>
            </a:r>
            <a:r>
              <a:rPr dirty="0" err="1"/>
              <a:t>kriitiline</a:t>
            </a:r>
            <a:r>
              <a:rPr dirty="0"/>
              <a:t> </a:t>
            </a:r>
            <a:r>
              <a:rPr dirty="0" err="1"/>
              <a:t>küsimus</a:t>
            </a:r>
            <a:r>
              <a:rPr dirty="0"/>
              <a:t>, </a:t>
            </a:r>
            <a:r>
              <a:rPr dirty="0" err="1"/>
              <a:t>millele</a:t>
            </a:r>
            <a:r>
              <a:rPr dirty="0"/>
              <a:t> </a:t>
            </a:r>
            <a:r>
              <a:rPr dirty="0" err="1"/>
              <a:t>tal</a:t>
            </a:r>
            <a:r>
              <a:rPr dirty="0"/>
              <a:t> </a:t>
            </a:r>
            <a:r>
              <a:rPr dirty="0" err="1"/>
              <a:t>veel</a:t>
            </a:r>
            <a:r>
              <a:rPr dirty="0"/>
              <a:t> head </a:t>
            </a:r>
            <a:r>
              <a:rPr dirty="0" err="1"/>
              <a:t>vastust</a:t>
            </a:r>
            <a:r>
              <a:rPr dirty="0"/>
              <a:t> pole, ja </a:t>
            </a:r>
            <a:r>
              <a:rPr dirty="0" err="1"/>
              <a:t>märkida</a:t>
            </a:r>
            <a:r>
              <a:rPr dirty="0"/>
              <a:t>, </a:t>
            </a:r>
            <a:r>
              <a:rPr dirty="0" err="1"/>
              <a:t>kellega</a:t>
            </a:r>
            <a:r>
              <a:rPr dirty="0"/>
              <a:t> ta </a:t>
            </a:r>
            <a:r>
              <a:rPr dirty="0" err="1"/>
              <a:t>vastuse</a:t>
            </a:r>
            <a:r>
              <a:rPr dirty="0"/>
              <a:t> </a:t>
            </a:r>
            <a:r>
              <a:rPr dirty="0" err="1"/>
              <a:t>leiab</a:t>
            </a:r>
            <a:r>
              <a:rPr dirty="0"/>
              <a:t>.</a:t>
            </a:r>
          </a:p>
          <a:p>
            <a:endParaRPr dirty="0"/>
          </a:p>
          <a:p>
            <a:r>
              <a:rPr dirty="0"/>
              <a:t>Palu </a:t>
            </a:r>
            <a:r>
              <a:rPr dirty="0" err="1"/>
              <a:t>osalejal</a:t>
            </a:r>
            <a:r>
              <a:rPr dirty="0"/>
              <a:t> </a:t>
            </a:r>
            <a:r>
              <a:rPr dirty="0" err="1"/>
              <a:t>märkida</a:t>
            </a:r>
            <a:r>
              <a:rPr dirty="0"/>
              <a:t> </a:t>
            </a:r>
            <a:r>
              <a:rPr dirty="0" err="1"/>
              <a:t>tärniga</a:t>
            </a:r>
            <a:r>
              <a:rPr dirty="0"/>
              <a:t> </a:t>
            </a:r>
            <a:r>
              <a:rPr dirty="0" err="1"/>
              <a:t>üks</a:t>
            </a:r>
            <a:r>
              <a:rPr dirty="0"/>
              <a:t> </a:t>
            </a:r>
            <a:r>
              <a:rPr dirty="0" err="1"/>
              <a:t>küsimus</a:t>
            </a:r>
            <a:r>
              <a:rPr dirty="0"/>
              <a:t>, </a:t>
            </a:r>
            <a:r>
              <a:rPr dirty="0" err="1"/>
              <a:t>millele</a:t>
            </a:r>
            <a:r>
              <a:rPr dirty="0"/>
              <a:t> ta </a:t>
            </a:r>
            <a:r>
              <a:rPr dirty="0" err="1"/>
              <a:t>peab</a:t>
            </a:r>
            <a:r>
              <a:rPr dirty="0"/>
              <a:t> </a:t>
            </a:r>
            <a:r>
              <a:rPr dirty="0" err="1"/>
              <a:t>kodus</a:t>
            </a:r>
            <a:r>
              <a:rPr dirty="0"/>
              <a:t> </a:t>
            </a:r>
            <a:r>
              <a:rPr dirty="0" err="1"/>
              <a:t>kellegagi</a:t>
            </a:r>
            <a:r>
              <a:rPr dirty="0"/>
              <a:t> </a:t>
            </a:r>
            <a:r>
              <a:rPr dirty="0" err="1"/>
              <a:t>koos</a:t>
            </a:r>
            <a:r>
              <a:rPr dirty="0"/>
              <a:t> </a:t>
            </a:r>
            <a:r>
              <a:rPr dirty="0" err="1"/>
              <a:t>vastuse</a:t>
            </a:r>
            <a:r>
              <a:rPr dirty="0"/>
              <a:t> </a:t>
            </a:r>
            <a:r>
              <a:rPr dirty="0" err="1"/>
              <a:t>leidma</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2</a:t>
            </a:r>
            <a:r>
              <a:rPr lang="et-EE" dirty="0"/>
              <a:t>2</a:t>
            </a:r>
            <a:r>
              <a:rPr dirty="0"/>
              <a:t> – </a:t>
            </a:r>
            <a:r>
              <a:rPr dirty="0" err="1"/>
              <a:t>kolm</a:t>
            </a:r>
            <a:r>
              <a:rPr dirty="0"/>
              <a:t> </a:t>
            </a:r>
            <a:r>
              <a:rPr dirty="0" err="1"/>
              <a:t>tegevust</a:t>
            </a:r>
            <a:r>
              <a:rPr dirty="0"/>
              <a:t> </a:t>
            </a:r>
            <a:r>
              <a:rPr dirty="0" err="1"/>
              <a:t>pärast</a:t>
            </a:r>
            <a:r>
              <a:rPr dirty="0"/>
              <a:t> </a:t>
            </a:r>
            <a:r>
              <a:rPr dirty="0" err="1"/>
              <a:t>koolitust</a:t>
            </a:r>
            <a:endParaRPr dirty="0"/>
          </a:p>
          <a:p>
            <a:r>
              <a:rPr dirty="0"/>
              <a:t>TEGEVUS: </a:t>
            </a:r>
            <a:r>
              <a:rPr dirty="0" err="1"/>
              <a:t>Kirjuta</a:t>
            </a:r>
            <a:r>
              <a:rPr dirty="0"/>
              <a:t> </a:t>
            </a:r>
            <a:r>
              <a:rPr dirty="0" err="1"/>
              <a:t>kolm</a:t>
            </a:r>
            <a:r>
              <a:rPr dirty="0"/>
              <a:t> </a:t>
            </a:r>
            <a:r>
              <a:rPr dirty="0" err="1"/>
              <a:t>väikest</a:t>
            </a:r>
            <a:r>
              <a:rPr dirty="0"/>
              <a:t> </a:t>
            </a:r>
            <a:r>
              <a:rPr dirty="0" err="1"/>
              <a:t>tegevust</a:t>
            </a:r>
            <a:r>
              <a:rPr dirty="0"/>
              <a:t> ja </a:t>
            </a:r>
            <a:r>
              <a:rPr dirty="0" err="1"/>
              <a:t>lisa</a:t>
            </a:r>
            <a:r>
              <a:rPr dirty="0"/>
              <a:t> </a:t>
            </a:r>
            <a:r>
              <a:rPr dirty="0" err="1"/>
              <a:t>igaühele</a:t>
            </a:r>
            <a:r>
              <a:rPr dirty="0"/>
              <a:t> </a:t>
            </a:r>
            <a:r>
              <a:rPr dirty="0" err="1"/>
              <a:t>tähtaeg</a:t>
            </a:r>
            <a:r>
              <a:rPr dirty="0"/>
              <a:t>.</a:t>
            </a:r>
          </a:p>
          <a:p>
            <a:r>
              <a:rPr dirty="0"/>
              <a:t>AEG: 5 min</a:t>
            </a:r>
          </a:p>
          <a:p>
            <a:endParaRPr dirty="0"/>
          </a:p>
          <a:p>
            <a:r>
              <a:rPr dirty="0"/>
              <a:t>KOOLITAJALE:</a:t>
            </a:r>
          </a:p>
          <a:p>
            <a:r>
              <a:rPr dirty="0"/>
              <a:t>Palu </a:t>
            </a:r>
            <a:r>
              <a:rPr dirty="0" err="1"/>
              <a:t>osalejatel</a:t>
            </a:r>
            <a:r>
              <a:rPr dirty="0"/>
              <a:t> </a:t>
            </a:r>
            <a:r>
              <a:rPr dirty="0" err="1"/>
              <a:t>kirjutada</a:t>
            </a:r>
            <a:r>
              <a:rPr dirty="0"/>
              <a:t> </a:t>
            </a:r>
            <a:r>
              <a:rPr dirty="0" err="1"/>
              <a:t>kolm</a:t>
            </a:r>
            <a:r>
              <a:rPr dirty="0"/>
              <a:t> </a:t>
            </a:r>
            <a:r>
              <a:rPr dirty="0" err="1"/>
              <a:t>väikest</a:t>
            </a:r>
            <a:r>
              <a:rPr dirty="0"/>
              <a:t> </a:t>
            </a:r>
            <a:r>
              <a:rPr dirty="0" err="1"/>
              <a:t>sammu</a:t>
            </a:r>
            <a:r>
              <a:rPr dirty="0"/>
              <a:t>, </a:t>
            </a:r>
            <a:r>
              <a:rPr dirty="0" err="1"/>
              <a:t>mitte</a:t>
            </a:r>
            <a:r>
              <a:rPr dirty="0"/>
              <a:t> </a:t>
            </a:r>
            <a:r>
              <a:rPr dirty="0" err="1"/>
              <a:t>üldine</a:t>
            </a:r>
            <a:r>
              <a:rPr dirty="0"/>
              <a:t> '</a:t>
            </a:r>
            <a:r>
              <a:rPr dirty="0" err="1"/>
              <a:t>valmistun</a:t>
            </a:r>
            <a:r>
              <a:rPr dirty="0"/>
              <a:t>'. </a:t>
            </a:r>
            <a:r>
              <a:rPr dirty="0" err="1"/>
              <a:t>Näited</a:t>
            </a:r>
            <a:r>
              <a:rPr dirty="0"/>
              <a:t>: </a:t>
            </a:r>
            <a:r>
              <a:rPr dirty="0" err="1"/>
              <a:t>ostan</a:t>
            </a:r>
            <a:r>
              <a:rPr dirty="0"/>
              <a:t> 6 l </a:t>
            </a:r>
            <a:r>
              <a:rPr dirty="0" err="1"/>
              <a:t>vett</a:t>
            </a:r>
            <a:r>
              <a:rPr dirty="0"/>
              <a:t>, </a:t>
            </a:r>
            <a:r>
              <a:rPr dirty="0" err="1"/>
              <a:t>laen</a:t>
            </a:r>
            <a:r>
              <a:rPr dirty="0"/>
              <a:t> </a:t>
            </a:r>
            <a:r>
              <a:rPr dirty="0" err="1"/>
              <a:t>akupanga</a:t>
            </a:r>
            <a:r>
              <a:rPr dirty="0"/>
              <a:t>, </a:t>
            </a:r>
            <a:r>
              <a:rPr dirty="0" err="1"/>
              <a:t>lepin</a:t>
            </a:r>
            <a:r>
              <a:rPr dirty="0"/>
              <a:t> </a:t>
            </a:r>
            <a:r>
              <a:rPr dirty="0" err="1"/>
              <a:t>perega</a:t>
            </a:r>
            <a:r>
              <a:rPr dirty="0"/>
              <a:t> </a:t>
            </a:r>
            <a:r>
              <a:rPr dirty="0" err="1"/>
              <a:t>kohtumispaiga</a:t>
            </a:r>
            <a:r>
              <a:rPr dirty="0"/>
              <a:t> </a:t>
            </a:r>
            <a:r>
              <a:rPr dirty="0" err="1"/>
              <a:t>kokku</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lk</a:t>
            </a:r>
            <a:r>
              <a:rPr dirty="0"/>
              <a:t> 21 – vali </a:t>
            </a:r>
            <a:r>
              <a:rPr dirty="0" err="1"/>
              <a:t>üks</a:t>
            </a:r>
            <a:r>
              <a:rPr dirty="0"/>
              <a:t> </a:t>
            </a:r>
            <a:r>
              <a:rPr dirty="0" err="1"/>
              <a:t>tegevus</a:t>
            </a:r>
            <a:endParaRPr dirty="0"/>
          </a:p>
          <a:p>
            <a:r>
              <a:rPr dirty="0"/>
              <a:t>TEGEVUS: </a:t>
            </a:r>
            <a:r>
              <a:rPr dirty="0" err="1"/>
              <a:t>Sisesta</a:t>
            </a:r>
            <a:r>
              <a:rPr dirty="0"/>
              <a:t> </a:t>
            </a:r>
            <a:r>
              <a:rPr dirty="0" err="1"/>
              <a:t>Mentimeterisse</a:t>
            </a:r>
            <a:r>
              <a:rPr dirty="0"/>
              <a:t> </a:t>
            </a:r>
            <a:r>
              <a:rPr dirty="0" err="1"/>
              <a:t>üks</a:t>
            </a:r>
            <a:r>
              <a:rPr dirty="0"/>
              <a:t> </a:t>
            </a:r>
            <a:r>
              <a:rPr dirty="0" err="1"/>
              <a:t>tegevus</a:t>
            </a:r>
            <a:r>
              <a:rPr dirty="0"/>
              <a:t>, </a:t>
            </a:r>
            <a:r>
              <a:rPr dirty="0" err="1"/>
              <a:t>mille</a:t>
            </a:r>
            <a:r>
              <a:rPr dirty="0"/>
              <a:t> teed </a:t>
            </a:r>
            <a:r>
              <a:rPr dirty="0" err="1"/>
              <a:t>järgmise</a:t>
            </a:r>
            <a:r>
              <a:rPr dirty="0"/>
              <a:t> </a:t>
            </a:r>
            <a:r>
              <a:rPr dirty="0" err="1"/>
              <a:t>seitsme</a:t>
            </a:r>
            <a:r>
              <a:rPr dirty="0"/>
              <a:t> </a:t>
            </a:r>
            <a:r>
              <a:rPr dirty="0" err="1"/>
              <a:t>päeva</a:t>
            </a:r>
            <a:r>
              <a:rPr dirty="0"/>
              <a:t> </a:t>
            </a:r>
            <a:r>
              <a:rPr dirty="0" err="1"/>
              <a:t>jooksul</a:t>
            </a:r>
            <a:r>
              <a:rPr dirty="0"/>
              <a:t>.</a:t>
            </a:r>
          </a:p>
          <a:p>
            <a:r>
              <a:rPr dirty="0"/>
              <a:t>AEG: 4 min</a:t>
            </a:r>
          </a:p>
          <a:p>
            <a:endParaRPr dirty="0"/>
          </a:p>
          <a:p>
            <a:r>
              <a:rPr dirty="0"/>
              <a:t>KOOLITAJALE:</a:t>
            </a:r>
          </a:p>
          <a:p>
            <a:r>
              <a:rPr dirty="0"/>
              <a:t>Kuva </a:t>
            </a:r>
            <a:r>
              <a:rPr dirty="0" err="1"/>
              <a:t>vastused</a:t>
            </a:r>
            <a:r>
              <a:rPr dirty="0"/>
              <a:t>. </a:t>
            </a:r>
            <a:r>
              <a:rPr dirty="0" err="1"/>
              <a:t>Loe</a:t>
            </a:r>
            <a:r>
              <a:rPr dirty="0"/>
              <a:t> 3–4 </a:t>
            </a:r>
            <a:r>
              <a:rPr dirty="0" err="1"/>
              <a:t>ette</a:t>
            </a:r>
            <a:r>
              <a:rPr dirty="0"/>
              <a:t> ja too </a:t>
            </a:r>
            <a:r>
              <a:rPr dirty="0" err="1"/>
              <a:t>esile</a:t>
            </a:r>
            <a:r>
              <a:rPr dirty="0"/>
              <a:t> </a:t>
            </a:r>
            <a:r>
              <a:rPr dirty="0" err="1"/>
              <a:t>tegevused</a:t>
            </a:r>
            <a:r>
              <a:rPr dirty="0"/>
              <a:t>, mis on </a:t>
            </a:r>
            <a:r>
              <a:rPr dirty="0" err="1"/>
              <a:t>konkreetsed</a:t>
            </a:r>
            <a:r>
              <a:rPr dirty="0"/>
              <a:t>, </a:t>
            </a:r>
            <a:r>
              <a:rPr dirty="0" err="1"/>
              <a:t>mõõdetavad</a:t>
            </a:r>
            <a:r>
              <a:rPr dirty="0"/>
              <a:t> ja </a:t>
            </a:r>
            <a:r>
              <a:rPr dirty="0" err="1"/>
              <a:t>tehtavad</a:t>
            </a:r>
            <a:r>
              <a:rPr dirty="0"/>
              <a:t> </a:t>
            </a:r>
            <a:r>
              <a:rPr dirty="0" err="1"/>
              <a:t>ühe</a:t>
            </a:r>
            <a:r>
              <a:rPr dirty="0"/>
              <a:t> </a:t>
            </a:r>
            <a:r>
              <a:rPr dirty="0" err="1"/>
              <a:t>nädala</a:t>
            </a:r>
            <a:r>
              <a:rPr dirty="0"/>
              <a:t> </a:t>
            </a:r>
            <a:r>
              <a:rPr dirty="0" err="1"/>
              <a:t>jooksul</a:t>
            </a:r>
            <a:r>
              <a:rPr dirty="0"/>
              <a:t>.</a:t>
            </a:r>
          </a:p>
          <a:p>
            <a:endParaRPr dirty="0"/>
          </a:p>
          <a:p>
            <a:r>
              <a:rPr dirty="0"/>
              <a:t>[Sources]</a:t>
            </a:r>
          </a:p>
          <a:p>
            <a:r>
              <a:rPr dirty="0"/>
              <a:t>No external sources; facilitator scenario or original synthesis.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TÖÖVIHIK: </a:t>
            </a:r>
            <a:r>
              <a:rPr dirty="0" err="1"/>
              <a:t>ei</a:t>
            </a:r>
            <a:r>
              <a:rPr dirty="0"/>
              <a:t> </a:t>
            </a:r>
            <a:r>
              <a:rPr dirty="0" err="1"/>
              <a:t>kasutata</a:t>
            </a:r>
            <a:r>
              <a:rPr dirty="0"/>
              <a:t> – </a:t>
            </a:r>
            <a:r>
              <a:rPr dirty="0" err="1"/>
              <a:t>meenuta</a:t>
            </a:r>
            <a:r>
              <a:rPr dirty="0"/>
              <a:t>, et </a:t>
            </a:r>
            <a:r>
              <a:rPr dirty="0" err="1"/>
              <a:t>lk</a:t>
            </a:r>
            <a:r>
              <a:rPr dirty="0"/>
              <a:t> 21 </a:t>
            </a:r>
            <a:r>
              <a:rPr dirty="0" err="1"/>
              <a:t>tegevused</a:t>
            </a:r>
            <a:r>
              <a:rPr dirty="0"/>
              <a:t> </a:t>
            </a:r>
            <a:r>
              <a:rPr dirty="0" err="1"/>
              <a:t>tuleb</a:t>
            </a:r>
            <a:r>
              <a:rPr dirty="0"/>
              <a:t> </a:t>
            </a:r>
            <a:r>
              <a:rPr dirty="0" err="1"/>
              <a:t>lõpuni</a:t>
            </a:r>
            <a:r>
              <a:rPr dirty="0"/>
              <a:t> </a:t>
            </a:r>
            <a:r>
              <a:rPr dirty="0" err="1"/>
              <a:t>teha</a:t>
            </a:r>
            <a:endParaRPr dirty="0"/>
          </a:p>
          <a:p>
            <a:r>
              <a:rPr dirty="0"/>
              <a:t>TEGEVUS: </a:t>
            </a:r>
            <a:r>
              <a:rPr dirty="0" err="1"/>
              <a:t>Võta</a:t>
            </a:r>
            <a:r>
              <a:rPr dirty="0"/>
              <a:t> </a:t>
            </a:r>
            <a:r>
              <a:rPr dirty="0" err="1"/>
              <a:t>koolituse</a:t>
            </a:r>
            <a:r>
              <a:rPr dirty="0"/>
              <a:t> </a:t>
            </a:r>
            <a:r>
              <a:rPr dirty="0" err="1"/>
              <a:t>põhisõnum</a:t>
            </a:r>
            <a:r>
              <a:rPr dirty="0"/>
              <a:t> </a:t>
            </a:r>
            <a:r>
              <a:rPr dirty="0" err="1"/>
              <a:t>kokku</a:t>
            </a:r>
            <a:r>
              <a:rPr dirty="0"/>
              <a:t> ja </a:t>
            </a:r>
            <a:r>
              <a:rPr dirty="0" err="1"/>
              <a:t>juhata</a:t>
            </a:r>
            <a:r>
              <a:rPr dirty="0"/>
              <a:t> </a:t>
            </a:r>
            <a:r>
              <a:rPr dirty="0" err="1"/>
              <a:t>osalejad</a:t>
            </a:r>
            <a:r>
              <a:rPr dirty="0"/>
              <a:t> </a:t>
            </a:r>
            <a:r>
              <a:rPr dirty="0" err="1"/>
              <a:t>ametlike</a:t>
            </a:r>
            <a:r>
              <a:rPr dirty="0"/>
              <a:t> </a:t>
            </a:r>
            <a:r>
              <a:rPr dirty="0" err="1"/>
              <a:t>infoallikateni</a:t>
            </a:r>
            <a:r>
              <a:rPr dirty="0"/>
              <a:t>.</a:t>
            </a:r>
          </a:p>
          <a:p>
            <a:r>
              <a:rPr dirty="0"/>
              <a:t>AEG: 2 min</a:t>
            </a:r>
          </a:p>
          <a:p>
            <a:endParaRPr dirty="0"/>
          </a:p>
          <a:p>
            <a:r>
              <a:rPr dirty="0"/>
              <a:t>KOOLITAJALE:</a:t>
            </a:r>
          </a:p>
          <a:p>
            <a:r>
              <a:rPr dirty="0" err="1"/>
              <a:t>Lõpeta</a:t>
            </a:r>
            <a:r>
              <a:rPr dirty="0"/>
              <a:t> </a:t>
            </a:r>
            <a:r>
              <a:rPr dirty="0" err="1"/>
              <a:t>läbiva</a:t>
            </a:r>
            <a:r>
              <a:rPr dirty="0"/>
              <a:t> </a:t>
            </a:r>
            <a:r>
              <a:rPr dirty="0" err="1"/>
              <a:t>sõnumiga</a:t>
            </a:r>
            <a:r>
              <a:rPr dirty="0"/>
              <a:t>. </a:t>
            </a:r>
            <a:r>
              <a:rPr dirty="0" err="1"/>
              <a:t>Tuleta</a:t>
            </a:r>
            <a:r>
              <a:rPr dirty="0"/>
              <a:t> </a:t>
            </a:r>
            <a:r>
              <a:rPr dirty="0" err="1"/>
              <a:t>meelde</a:t>
            </a:r>
            <a:r>
              <a:rPr dirty="0"/>
              <a:t>, et </a:t>
            </a:r>
            <a:r>
              <a:rPr dirty="0" err="1"/>
              <a:t>juhised</a:t>
            </a:r>
            <a:r>
              <a:rPr dirty="0"/>
              <a:t> </a:t>
            </a:r>
            <a:r>
              <a:rPr dirty="0" err="1"/>
              <a:t>võivad</a:t>
            </a:r>
            <a:r>
              <a:rPr dirty="0"/>
              <a:t> </a:t>
            </a:r>
            <a:r>
              <a:rPr dirty="0" err="1"/>
              <a:t>ajas</a:t>
            </a:r>
            <a:r>
              <a:rPr dirty="0"/>
              <a:t> </a:t>
            </a:r>
            <a:r>
              <a:rPr dirty="0" err="1"/>
              <a:t>muutuda</a:t>
            </a:r>
            <a:r>
              <a:rPr dirty="0"/>
              <a:t> ja </a:t>
            </a:r>
            <a:r>
              <a:rPr dirty="0" err="1"/>
              <a:t>kriisis</a:t>
            </a:r>
            <a:r>
              <a:rPr dirty="0"/>
              <a:t> </a:t>
            </a:r>
            <a:r>
              <a:rPr dirty="0" err="1"/>
              <a:t>tuleb</a:t>
            </a:r>
            <a:r>
              <a:rPr dirty="0"/>
              <a:t> </a:t>
            </a:r>
            <a:r>
              <a:rPr dirty="0" err="1"/>
              <a:t>alati</a:t>
            </a:r>
            <a:r>
              <a:rPr dirty="0"/>
              <a:t> </a:t>
            </a:r>
            <a:r>
              <a:rPr dirty="0" err="1"/>
              <a:t>järgida</a:t>
            </a:r>
            <a:r>
              <a:rPr dirty="0"/>
              <a:t> </a:t>
            </a:r>
            <a:r>
              <a:rPr dirty="0" err="1"/>
              <a:t>ametlikku</a:t>
            </a:r>
            <a:r>
              <a:rPr dirty="0"/>
              <a:t> </a:t>
            </a:r>
            <a:r>
              <a:rPr dirty="0" err="1"/>
              <a:t>ohuteavitust</a:t>
            </a:r>
            <a:r>
              <a:rPr dirty="0"/>
              <a:t>.</a:t>
            </a:r>
          </a:p>
          <a:p>
            <a:endParaRPr dirty="0"/>
          </a:p>
          <a:p>
            <a:r>
              <a:rPr dirty="0"/>
              <a:t>[Sources]</a:t>
            </a:r>
          </a:p>
          <a:p>
            <a:r>
              <a:rPr dirty="0"/>
              <a:t>https://www.olevalmis.ee/kodused-varud</a:t>
            </a:r>
          </a:p>
          <a:p>
            <a:r>
              <a:rPr dirty="0"/>
              <a:t>https://www.olevalmis.ee/ohuteavitus-ehk-ee-alarm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7" name="box">
            <a:extLst>
              <a:ext uri="{FF2B5EF4-FFF2-40B4-BE49-F238E27FC236}">
                <a16:creationId xmlns:a16="http://schemas.microsoft.com/office/drawing/2014/main" id="{07AA43BC-ED32-47E9-AC86-E55DC7C71EE1}"/>
              </a:ext>
            </a:extLst>
          </p:cNvPr>
          <p:cNvSpPr>
            <a:spLocks noGrp="1"/>
          </p:cNvSpPr>
          <p:nvPr/>
        </p:nvSpPr>
        <p:spPr>
          <a:xfrm>
            <a:off x="0" y="0"/>
            <a:ext cx="171450" cy="6858000"/>
          </a:xfrm>
          <a:prstGeom prst="rect">
            <a:avLst/>
          </a:prstGeom>
          <a:solidFill>
            <a:srgbClr val="D26A3A"/>
          </a:solidFill>
          <a:ln w="9525">
            <a:solidFill>
              <a:srgbClr val="D26A3A"/>
            </a:solidFill>
            <a:prstDash val="solid"/>
          </a:ln>
        </p:spPr>
      </p:sp>
      <p:sp>
        <p:nvSpPr>
          <p:cNvPr id="2" name="text">
            <a:extLst>
              <a:ext uri="{FF2B5EF4-FFF2-40B4-BE49-F238E27FC236}">
                <a16:creationId xmlns:a16="http://schemas.microsoft.com/office/drawing/2014/main" id="{EAC842ED-BAA4-48E3-B205-85CB02A40C94}"/>
              </a:ext>
            </a:extLst>
          </p:cNvPr>
          <p:cNvSpPr>
            <a:spLocks noGrp="1"/>
          </p:cNvSpPr>
          <p:nvPr/>
        </p:nvSpPr>
        <p:spPr>
          <a:xfrm>
            <a:off x="819150" y="1143000"/>
            <a:ext cx="10001250" cy="876300"/>
          </a:xfrm>
          <a:prstGeom prst="rect">
            <a:avLst/>
          </a:prstGeom>
          <a:noFill/>
          <a:ln w="0">
            <a:noFill/>
            <a:prstDash val="solid"/>
          </a:ln>
        </p:spPr>
        <p:txBody>
          <a:bodyPr anchor="t"/>
          <a:lstStyle/>
          <a:p>
            <a:pPr algn="l">
              <a:buNone/>
              <a:defRPr sz="4350" b="1">
                <a:solidFill>
                  <a:srgbClr val="FFFFFF"/>
                </a:solidFill>
              </a:defRPr>
            </a:pPr>
            <a:r>
              <a:rPr sz="4350" b="1">
                <a:solidFill>
                  <a:srgbClr val="FFFFFF"/>
                </a:solidFill>
              </a:rPr>
              <a:t>VALMIS KRIISIKS</a:t>
            </a:r>
          </a:p>
        </p:txBody>
      </p:sp>
      <p:sp>
        <p:nvSpPr>
          <p:cNvPr id="3" name="text">
            <a:extLst>
              <a:ext uri="{FF2B5EF4-FFF2-40B4-BE49-F238E27FC236}">
                <a16:creationId xmlns:a16="http://schemas.microsoft.com/office/drawing/2014/main" id="{8A3A0BF6-6814-422A-981D-EDC9D068E16B}"/>
              </a:ext>
            </a:extLst>
          </p:cNvPr>
          <p:cNvSpPr>
            <a:spLocks noGrp="1"/>
          </p:cNvSpPr>
          <p:nvPr/>
        </p:nvSpPr>
        <p:spPr>
          <a:xfrm>
            <a:off x="857250" y="2095500"/>
            <a:ext cx="8763000" cy="495300"/>
          </a:xfrm>
          <a:prstGeom prst="rect">
            <a:avLst/>
          </a:prstGeom>
          <a:noFill/>
          <a:ln w="0">
            <a:noFill/>
            <a:prstDash val="solid"/>
          </a:ln>
        </p:spPr>
        <p:txBody>
          <a:bodyPr anchor="t"/>
          <a:lstStyle/>
          <a:p>
            <a:pPr algn="l">
              <a:buNone/>
              <a:defRPr sz="2100" b="0">
                <a:solidFill>
                  <a:srgbClr val="E8F2F3"/>
                </a:solidFill>
              </a:defRPr>
            </a:pPr>
            <a:r>
              <a:rPr sz="2100" b="0">
                <a:solidFill>
                  <a:srgbClr val="E8F2F3"/>
                </a:solidFill>
              </a:rPr>
              <a:t>Inimene, kodu ja kogukond</a:t>
            </a:r>
          </a:p>
        </p:txBody>
      </p:sp>
      <p:sp>
        <p:nvSpPr>
          <p:cNvPr id="4" name="Straight Connector 3">
            <a:extLst>
              <a:ext uri="{FF2B5EF4-FFF2-40B4-BE49-F238E27FC236}">
                <a16:creationId xmlns:a16="http://schemas.microsoft.com/office/drawing/2014/main" id="{21C91AB4-63A2-4931-A8BD-821B0E908BAC}"/>
              </a:ext>
            </a:extLst>
          </p:cNvPr>
          <p:cNvSpPr>
            <a:spLocks noGrp="1"/>
          </p:cNvSpPr>
          <p:nvPr/>
        </p:nvSpPr>
        <p:spPr>
          <a:xfrm>
            <a:off x="857250" y="2990850"/>
            <a:ext cx="4857750" cy="0"/>
          </a:xfrm>
          <a:prstGeom prst="line">
            <a:avLst/>
          </a:prstGeom>
          <a:noFill/>
          <a:ln w="38100">
            <a:solidFill>
              <a:srgbClr val="1F6F78"/>
            </a:solidFill>
            <a:prstDash val="solid"/>
          </a:ln>
        </p:spPr>
      </p:sp>
      <p:sp>
        <p:nvSpPr>
          <p:cNvPr id="5" name="text">
            <a:extLst>
              <a:ext uri="{FF2B5EF4-FFF2-40B4-BE49-F238E27FC236}">
                <a16:creationId xmlns:a16="http://schemas.microsoft.com/office/drawing/2014/main" id="{A7457949-712E-4A6D-B095-1C75A4987C78}"/>
              </a:ext>
            </a:extLst>
          </p:cNvPr>
          <p:cNvSpPr>
            <a:spLocks noGrp="1"/>
          </p:cNvSpPr>
          <p:nvPr/>
        </p:nvSpPr>
        <p:spPr>
          <a:xfrm>
            <a:off x="857250" y="3333750"/>
            <a:ext cx="7620000" cy="1123950"/>
          </a:xfrm>
          <a:prstGeom prst="rect">
            <a:avLst/>
          </a:prstGeom>
          <a:noFill/>
          <a:ln w="0">
            <a:noFill/>
            <a:prstDash val="solid"/>
          </a:ln>
        </p:spPr>
        <p:txBody>
          <a:bodyPr anchor="t"/>
          <a:lstStyle/>
          <a:p>
            <a:pPr algn="l">
              <a:buNone/>
              <a:defRPr sz="2550" b="1">
                <a:solidFill>
                  <a:srgbClr val="FFFFFF"/>
                </a:solidFill>
              </a:defRPr>
            </a:pPr>
            <a:r>
              <a:rPr sz="2550" b="1" dirty="0" err="1">
                <a:solidFill>
                  <a:srgbClr val="FFFFFF"/>
                </a:solidFill>
              </a:rPr>
              <a:t>Meil</a:t>
            </a:r>
            <a:r>
              <a:rPr sz="2550" b="1" dirty="0">
                <a:solidFill>
                  <a:srgbClr val="FFFFFF"/>
                </a:solidFill>
              </a:rPr>
              <a:t> pole </a:t>
            </a:r>
            <a:r>
              <a:rPr sz="2550" b="1" dirty="0" err="1">
                <a:solidFill>
                  <a:srgbClr val="FFFFFF"/>
                </a:solidFill>
              </a:rPr>
              <a:t>põhjust</a:t>
            </a:r>
            <a:r>
              <a:rPr sz="2550" b="1" dirty="0">
                <a:solidFill>
                  <a:srgbClr val="FFFFFF"/>
                </a:solidFill>
              </a:rPr>
              <a:t> </a:t>
            </a:r>
            <a:r>
              <a:rPr sz="2550" b="1" dirty="0" err="1">
                <a:solidFill>
                  <a:srgbClr val="FFFFFF"/>
                </a:solidFill>
              </a:rPr>
              <a:t>paanikaks</a:t>
            </a:r>
            <a:r>
              <a:rPr sz="2550" b="1" dirty="0">
                <a:solidFill>
                  <a:srgbClr val="FFFFFF"/>
                </a:solidFill>
              </a:rPr>
              <a:t>,</a:t>
            </a:r>
          </a:p>
          <a:p>
            <a:pPr algn="l">
              <a:buNone/>
              <a:defRPr sz="2550" b="1">
                <a:solidFill>
                  <a:srgbClr val="FFFFFF"/>
                </a:solidFill>
              </a:defRPr>
            </a:pPr>
            <a:r>
              <a:rPr sz="2550" b="1" dirty="0">
                <a:solidFill>
                  <a:srgbClr val="FFFFFF"/>
                </a:solidFill>
              </a:rPr>
              <a:t>aga </a:t>
            </a:r>
            <a:r>
              <a:rPr sz="2550" b="1" dirty="0" err="1">
                <a:solidFill>
                  <a:srgbClr val="FFFFFF"/>
                </a:solidFill>
              </a:rPr>
              <a:t>meil</a:t>
            </a:r>
            <a:r>
              <a:rPr sz="2550" b="1" dirty="0">
                <a:solidFill>
                  <a:srgbClr val="FFFFFF"/>
                </a:solidFill>
              </a:rPr>
              <a:t> </a:t>
            </a:r>
            <a:r>
              <a:rPr sz="2550" b="1" dirty="0" err="1">
                <a:solidFill>
                  <a:srgbClr val="FFFFFF"/>
                </a:solidFill>
              </a:rPr>
              <a:t>peab</a:t>
            </a:r>
            <a:r>
              <a:rPr sz="2550" b="1" dirty="0">
                <a:solidFill>
                  <a:srgbClr val="FFFFFF"/>
                </a:solidFill>
              </a:rPr>
              <a:t> </a:t>
            </a:r>
            <a:r>
              <a:rPr sz="2550" b="1" dirty="0" err="1">
                <a:solidFill>
                  <a:srgbClr val="FFFFFF"/>
                </a:solidFill>
              </a:rPr>
              <a:t>olema</a:t>
            </a:r>
            <a:r>
              <a:rPr sz="2550" b="1" dirty="0">
                <a:solidFill>
                  <a:srgbClr val="FFFFFF"/>
                </a:solidFill>
              </a:rPr>
              <a:t> </a:t>
            </a:r>
            <a:r>
              <a:rPr sz="2550" b="1" dirty="0" err="1">
                <a:solidFill>
                  <a:srgbClr val="FFFFFF"/>
                </a:solidFill>
              </a:rPr>
              <a:t>plaan</a:t>
            </a:r>
            <a:r>
              <a:rPr sz="2550" b="1" dirty="0">
                <a:solidFill>
                  <a:srgbClr val="FFFFFF"/>
                </a:solidFill>
              </a:rPr>
              <a:t>.</a:t>
            </a:r>
          </a:p>
        </p:txBody>
      </p:sp>
      <p:sp>
        <p:nvSpPr>
          <p:cNvPr id="6" name="text">
            <a:extLst>
              <a:ext uri="{FF2B5EF4-FFF2-40B4-BE49-F238E27FC236}">
                <a16:creationId xmlns:a16="http://schemas.microsoft.com/office/drawing/2014/main" id="{A01B63BE-5F96-4D62-9830-283903D41208}"/>
              </a:ext>
            </a:extLst>
          </p:cNvPr>
          <p:cNvSpPr>
            <a:spLocks noGrp="1"/>
          </p:cNvSpPr>
          <p:nvPr/>
        </p:nvSpPr>
        <p:spPr>
          <a:xfrm>
            <a:off x="857250" y="5810250"/>
            <a:ext cx="5905500" cy="266700"/>
          </a:xfrm>
          <a:prstGeom prst="rect">
            <a:avLst/>
          </a:prstGeom>
          <a:noFill/>
          <a:ln w="0">
            <a:noFill/>
            <a:prstDash val="solid"/>
          </a:ln>
        </p:spPr>
        <p:txBody>
          <a:bodyPr anchor="t"/>
          <a:lstStyle/>
          <a:p>
            <a:pPr algn="l">
              <a:buNone/>
              <a:defRPr sz="1350" b="0">
                <a:solidFill>
                  <a:srgbClr val="E8F2F3"/>
                </a:solidFill>
              </a:defRPr>
            </a:pPr>
            <a:r>
              <a:rPr lang="et-EE" sz="1350" b="0" dirty="0">
                <a:solidFill>
                  <a:srgbClr val="E8F2F3"/>
                </a:solidFill>
              </a:rPr>
              <a:t>Tallinna </a:t>
            </a:r>
            <a:r>
              <a:rPr lang="et-EE" sz="1350" b="0" dirty="0" err="1">
                <a:solidFill>
                  <a:srgbClr val="E8F2F3"/>
                </a:solidFill>
              </a:rPr>
              <a:t>Rahvaülikoo</a:t>
            </a:r>
            <a:r>
              <a:rPr sz="1350" b="0" dirty="0">
                <a:solidFill>
                  <a:srgbClr val="E8F2F3"/>
                </a:solidFill>
              </a:rPr>
              <a:t>•  26.09.2026</a:t>
            </a:r>
          </a:p>
        </p:txBody>
      </p:sp>
      <p:pic>
        <p:nvPicPr>
          <p:cNvPr id="9" name="Picture 8">
            <a:extLst>
              <a:ext uri="{FF2B5EF4-FFF2-40B4-BE49-F238E27FC236}">
                <a16:creationId xmlns:a16="http://schemas.microsoft.com/office/drawing/2014/main" id="{03AEE532-D70B-9BF0-ADEC-32E6F317A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1372" y="-5310"/>
            <a:ext cx="3000628" cy="1357860"/>
          </a:xfrm>
          <a:prstGeom prst="rect">
            <a:avLst/>
          </a:prstGeom>
        </p:spPr>
      </p:pic>
      <p:sp>
        <p:nvSpPr>
          <p:cNvPr id="10" name="TextBox 9">
            <a:extLst>
              <a:ext uri="{FF2B5EF4-FFF2-40B4-BE49-F238E27FC236}">
                <a16:creationId xmlns:a16="http://schemas.microsoft.com/office/drawing/2014/main" id="{6F2F3AA5-727E-7A80-08AC-6DFF4C4720D2}"/>
              </a:ext>
            </a:extLst>
          </p:cNvPr>
          <p:cNvSpPr txBox="1"/>
          <p:nvPr/>
        </p:nvSpPr>
        <p:spPr>
          <a:xfrm>
            <a:off x="9191372" y="5615285"/>
            <a:ext cx="2763922" cy="923330"/>
          </a:xfrm>
          <a:prstGeom prst="rect">
            <a:avLst/>
          </a:prstGeom>
          <a:noFill/>
        </p:spPr>
        <p:txBody>
          <a:bodyPr wrap="square" rtlCol="0">
            <a:spAutoFit/>
          </a:bodyPr>
          <a:lstStyle/>
          <a:p>
            <a:pPr algn="r"/>
            <a:r>
              <a:rPr lang="et-EE" dirty="0">
                <a:solidFill>
                  <a:schemeClr val="bg1"/>
                </a:solidFill>
              </a:rPr>
              <a:t>Artur Raudna</a:t>
            </a:r>
          </a:p>
          <a:p>
            <a:pPr algn="r"/>
            <a:r>
              <a:rPr lang="et-EE" dirty="0">
                <a:solidFill>
                  <a:schemeClr val="bg1"/>
                </a:solidFill>
              </a:rPr>
              <a:t>Jorma Evisalu</a:t>
            </a:r>
          </a:p>
          <a:p>
            <a:pPr algn="r"/>
            <a:r>
              <a:rPr lang="et-EE" dirty="0">
                <a:solidFill>
                  <a:schemeClr val="bg1"/>
                </a:solidFill>
              </a:rPr>
              <a:t>OÜ </a:t>
            </a:r>
            <a:r>
              <a:rPr lang="et-EE" dirty="0" err="1">
                <a:solidFill>
                  <a:schemeClr val="bg1"/>
                </a:solidFill>
              </a:rPr>
              <a:t>Pisirohe</a:t>
            </a:r>
            <a:endParaRPr lang="et-EE" dirty="0">
              <a:solidFill>
                <a:schemeClr val="bg1"/>
              </a:solidFill>
            </a:endParaRPr>
          </a:p>
        </p:txBody>
      </p:sp>
    </p:spTree>
    <p:extLst>
      <p:ext uri="{BB962C8B-B14F-4D97-AF65-F5344CB8AC3E}">
        <p14:creationId xmlns:p14="http://schemas.microsoft.com/office/powerpoint/2010/main" val="2113981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BC046882-5543-473B-A0B3-E705C9811A06}"/>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HÄÄLESTUS</a:t>
            </a:r>
          </a:p>
        </p:txBody>
      </p:sp>
      <p:sp>
        <p:nvSpPr>
          <p:cNvPr id="2" name="Straight Connector 1">
            <a:extLst>
              <a:ext uri="{FF2B5EF4-FFF2-40B4-BE49-F238E27FC236}">
                <a16:creationId xmlns:a16="http://schemas.microsoft.com/office/drawing/2014/main" id="{18B73D49-C72F-4D37-AB6D-31582EB113C8}"/>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74A0D1E9-6813-488E-A1F2-070ECFFA5E56}"/>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517E9A7E-66CA-4B85-B1D0-5ED2C591AF06}"/>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a:t>
            </a:r>
          </a:p>
        </p:txBody>
      </p:sp>
      <p:sp>
        <p:nvSpPr>
          <p:cNvPr id="5" name="text">
            <a:extLst>
              <a:ext uri="{FF2B5EF4-FFF2-40B4-BE49-F238E27FC236}">
                <a16:creationId xmlns:a16="http://schemas.microsoft.com/office/drawing/2014/main" id="{E6781A7F-56F4-4FF3-B417-BA2D6BDFEACE}"/>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Millal muutub ebamugavus sinu jaoks kriisiks?</a:t>
            </a:r>
          </a:p>
        </p:txBody>
      </p:sp>
      <p:sp>
        <p:nvSpPr>
          <p:cNvPr id="6" name="box">
            <a:extLst>
              <a:ext uri="{FF2B5EF4-FFF2-40B4-BE49-F238E27FC236}">
                <a16:creationId xmlns:a16="http://schemas.microsoft.com/office/drawing/2014/main" id="{41C15ED0-998E-4032-82A5-3226DBE610FF}"/>
              </a:ext>
            </a:extLst>
          </p:cNvPr>
          <p:cNvSpPr>
            <a:spLocks noGrp="1"/>
          </p:cNvSpPr>
          <p:nvPr/>
        </p:nvSpPr>
        <p:spPr>
          <a:xfrm>
            <a:off x="1428750" y="2095500"/>
            <a:ext cx="9334500" cy="2476500"/>
          </a:xfrm>
          <a:prstGeom prst="roundRect">
            <a:avLst>
              <a:gd name="adj" fmla="val 9231"/>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9CD92D60-ACC0-44C1-9570-4F951B99F408}"/>
              </a:ext>
            </a:extLst>
          </p:cNvPr>
          <p:cNvSpPr>
            <a:spLocks noGrp="1"/>
          </p:cNvSpPr>
          <p:nvPr/>
        </p:nvSpPr>
        <p:spPr>
          <a:xfrm>
            <a:off x="1809750" y="2400300"/>
            <a:ext cx="8572500" cy="457200"/>
          </a:xfrm>
          <a:prstGeom prst="rect">
            <a:avLst/>
          </a:prstGeom>
          <a:noFill/>
          <a:ln w="0">
            <a:noFill/>
            <a:prstDash val="solid"/>
          </a:ln>
        </p:spPr>
        <p:txBody>
          <a:bodyPr anchor="ctr"/>
          <a:lstStyle/>
          <a:p>
            <a:pPr algn="ctr">
              <a:buNone/>
              <a:defRPr sz="2250" b="1">
                <a:solidFill>
                  <a:srgbClr val="1F6F78"/>
                </a:solidFill>
              </a:defRPr>
            </a:pPr>
            <a:r>
              <a:rPr sz="2250" b="1">
                <a:solidFill>
                  <a:srgbClr val="1F6F78"/>
                </a:solidFill>
              </a:rPr>
              <a:t>Ava menti.com</a:t>
            </a:r>
          </a:p>
        </p:txBody>
      </p:sp>
      <p:sp>
        <p:nvSpPr>
          <p:cNvPr id="8" name="text">
            <a:extLst>
              <a:ext uri="{FF2B5EF4-FFF2-40B4-BE49-F238E27FC236}">
                <a16:creationId xmlns:a16="http://schemas.microsoft.com/office/drawing/2014/main" id="{79DB1F2E-1D96-4603-BA04-6E468BC6F167}"/>
              </a:ext>
            </a:extLst>
          </p:cNvPr>
          <p:cNvSpPr>
            <a:spLocks noGrp="1"/>
          </p:cNvSpPr>
          <p:nvPr/>
        </p:nvSpPr>
        <p:spPr>
          <a:xfrm>
            <a:off x="1809750" y="3028950"/>
            <a:ext cx="8572500" cy="438150"/>
          </a:xfrm>
          <a:prstGeom prst="rect">
            <a:avLst/>
          </a:prstGeom>
          <a:noFill/>
          <a:ln w="0">
            <a:noFill/>
            <a:prstDash val="solid"/>
          </a:ln>
        </p:spPr>
        <p:txBody>
          <a:bodyPr anchor="ctr"/>
          <a:lstStyle/>
          <a:p>
            <a:pPr algn="ctr">
              <a:buNone/>
              <a:defRPr sz="1725" b="0">
                <a:solidFill>
                  <a:srgbClr val="111111"/>
                </a:solidFill>
              </a:defRPr>
            </a:pPr>
            <a:r>
              <a:rPr sz="1725" b="0">
                <a:solidFill>
                  <a:srgbClr val="111111"/>
                </a:solidFill>
              </a:rPr>
              <a:t>Sisesta ekraanil olev kood ja vasta 1–3 sõnaga.</a:t>
            </a:r>
          </a:p>
        </p:txBody>
      </p:sp>
      <p:sp>
        <p:nvSpPr>
          <p:cNvPr id="9" name="text">
            <a:extLst>
              <a:ext uri="{FF2B5EF4-FFF2-40B4-BE49-F238E27FC236}">
                <a16:creationId xmlns:a16="http://schemas.microsoft.com/office/drawing/2014/main" id="{E48C3DF5-AB4B-4E7D-8A50-7E73AF6B54AC}"/>
              </a:ext>
            </a:extLst>
          </p:cNvPr>
          <p:cNvSpPr>
            <a:spLocks noGrp="1"/>
          </p:cNvSpPr>
          <p:nvPr/>
        </p:nvSpPr>
        <p:spPr>
          <a:xfrm>
            <a:off x="1809750" y="3714750"/>
            <a:ext cx="8572500" cy="323850"/>
          </a:xfrm>
          <a:prstGeom prst="rect">
            <a:avLst/>
          </a:prstGeom>
          <a:noFill/>
          <a:ln w="0">
            <a:noFill/>
            <a:prstDash val="solid"/>
          </a:ln>
        </p:spPr>
        <p:txBody>
          <a:bodyPr anchor="ctr"/>
          <a:lstStyle/>
          <a:p>
            <a:pPr algn="ctr">
              <a:buNone/>
              <a:defRPr sz="1350" b="0">
                <a:solidFill>
                  <a:srgbClr val="526064"/>
                </a:solidFill>
              </a:defRPr>
            </a:pPr>
            <a:r>
              <a:rPr sz="1350" b="0">
                <a:solidFill>
                  <a:srgbClr val="526064"/>
                </a:solidFill>
              </a:rPr>
              <a:t>Kõik vastused on anonüümsed.</a:t>
            </a:r>
          </a:p>
        </p:txBody>
      </p:sp>
    </p:spTree>
    <p:extLst>
      <p:ext uri="{BB962C8B-B14F-4D97-AF65-F5344CB8AC3E}">
        <p14:creationId xmlns:p14="http://schemas.microsoft.com/office/powerpoint/2010/main" val="72186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C0C6AF65-9E3D-413D-978C-13251A30C76B}"/>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HÄÄLESTUS</a:t>
            </a:r>
          </a:p>
        </p:txBody>
      </p:sp>
      <p:sp>
        <p:nvSpPr>
          <p:cNvPr id="2" name="Straight Connector 1">
            <a:extLst>
              <a:ext uri="{FF2B5EF4-FFF2-40B4-BE49-F238E27FC236}">
                <a16:creationId xmlns:a16="http://schemas.microsoft.com/office/drawing/2014/main" id="{A7696612-AC2E-4D62-9A18-A507807295B8}"/>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CD8A23F5-1078-4ED7-82B6-1F3158FADCC1}"/>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71E8E113-F826-4007-A8A6-CD1301281902}"/>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a:t>
            </a:r>
          </a:p>
        </p:txBody>
      </p:sp>
      <p:sp>
        <p:nvSpPr>
          <p:cNvPr id="5" name="text">
            <a:extLst>
              <a:ext uri="{FF2B5EF4-FFF2-40B4-BE49-F238E27FC236}">
                <a16:creationId xmlns:a16="http://schemas.microsoft.com/office/drawing/2014/main" id="{E2F6E2AE-A065-4E50-BAFA-C0353EF8DBF8}"/>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dirty="0" err="1">
                <a:solidFill>
                  <a:srgbClr val="173B45"/>
                </a:solidFill>
              </a:rPr>
              <a:t>Kümme</a:t>
            </a:r>
            <a:r>
              <a:rPr sz="2850" b="1" dirty="0">
                <a:solidFill>
                  <a:srgbClr val="173B45"/>
                </a:solidFill>
              </a:rPr>
              <a:t> </a:t>
            </a:r>
            <a:r>
              <a:rPr sz="2850" b="1" dirty="0" err="1">
                <a:solidFill>
                  <a:srgbClr val="173B45"/>
                </a:solidFill>
              </a:rPr>
              <a:t>minutit</a:t>
            </a:r>
            <a:r>
              <a:rPr sz="2850" b="1" dirty="0">
                <a:solidFill>
                  <a:srgbClr val="173B45"/>
                </a:solidFill>
              </a:rPr>
              <a:t> on </a:t>
            </a:r>
            <a:r>
              <a:rPr sz="2850" b="1" dirty="0" err="1">
                <a:solidFill>
                  <a:srgbClr val="173B45"/>
                </a:solidFill>
              </a:rPr>
              <a:t>ebamugavus</a:t>
            </a:r>
            <a:r>
              <a:rPr sz="2850" b="1" dirty="0">
                <a:solidFill>
                  <a:srgbClr val="173B45"/>
                </a:solidFill>
              </a:rPr>
              <a:t>. Kaks </a:t>
            </a:r>
            <a:r>
              <a:rPr sz="2850" b="1" dirty="0" err="1">
                <a:solidFill>
                  <a:srgbClr val="173B45"/>
                </a:solidFill>
              </a:rPr>
              <a:t>päeva</a:t>
            </a:r>
            <a:r>
              <a:rPr sz="2850" b="1" dirty="0">
                <a:solidFill>
                  <a:srgbClr val="173B45"/>
                </a:solidFill>
              </a:rPr>
              <a:t> </a:t>
            </a:r>
            <a:r>
              <a:rPr sz="2850" b="1" dirty="0" err="1">
                <a:solidFill>
                  <a:srgbClr val="173B45"/>
                </a:solidFill>
              </a:rPr>
              <a:t>võibolla</a:t>
            </a:r>
            <a:r>
              <a:rPr sz="2850" b="1" dirty="0">
                <a:solidFill>
                  <a:srgbClr val="173B45"/>
                </a:solidFill>
              </a:rPr>
              <a:t> </a:t>
            </a:r>
            <a:r>
              <a:rPr sz="2850" b="1" dirty="0" err="1">
                <a:solidFill>
                  <a:srgbClr val="173B45"/>
                </a:solidFill>
              </a:rPr>
              <a:t>kriis</a:t>
            </a:r>
            <a:r>
              <a:rPr sz="2850" b="1" dirty="0">
                <a:solidFill>
                  <a:srgbClr val="173B45"/>
                </a:solidFill>
              </a:rPr>
              <a:t>.</a:t>
            </a:r>
          </a:p>
        </p:txBody>
      </p:sp>
      <p:sp>
        <p:nvSpPr>
          <p:cNvPr id="6" name="choice">
            <a:extLst>
              <a:ext uri="{FF2B5EF4-FFF2-40B4-BE49-F238E27FC236}">
                <a16:creationId xmlns:a16="http://schemas.microsoft.com/office/drawing/2014/main" id="{9EEEA3A0-8425-4519-94FF-2DCE0417CA05}"/>
              </a:ext>
            </a:extLst>
          </p:cNvPr>
          <p:cNvSpPr>
            <a:spLocks noGrp="1"/>
          </p:cNvSpPr>
          <p:nvPr/>
        </p:nvSpPr>
        <p:spPr>
          <a:xfrm>
            <a:off x="857250" y="2190750"/>
            <a:ext cx="4857750" cy="137160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0E3412E2-B31D-4215-8BE8-15E18659875D}"/>
              </a:ext>
            </a:extLst>
          </p:cNvPr>
          <p:cNvSpPr>
            <a:spLocks noGrp="1"/>
          </p:cNvSpPr>
          <p:nvPr/>
        </p:nvSpPr>
        <p:spPr>
          <a:xfrm>
            <a:off x="857250" y="2190750"/>
            <a:ext cx="95250" cy="1371600"/>
          </a:xfrm>
          <a:prstGeom prst="rect">
            <a:avLst/>
          </a:prstGeom>
          <a:solidFill>
            <a:srgbClr val="1F6F78"/>
          </a:solidFill>
          <a:ln w="9525">
            <a:solidFill>
              <a:srgbClr val="1F6F78"/>
            </a:solidFill>
            <a:prstDash val="solid"/>
          </a:ln>
        </p:spPr>
      </p:sp>
      <p:sp>
        <p:nvSpPr>
          <p:cNvPr id="8" name="text">
            <a:extLst>
              <a:ext uri="{FF2B5EF4-FFF2-40B4-BE49-F238E27FC236}">
                <a16:creationId xmlns:a16="http://schemas.microsoft.com/office/drawing/2014/main" id="{C737839A-848E-478F-A5BF-65EC4D8724BD}"/>
              </a:ext>
            </a:extLst>
          </p:cNvPr>
          <p:cNvSpPr>
            <a:spLocks noGrp="1"/>
          </p:cNvSpPr>
          <p:nvPr/>
        </p:nvSpPr>
        <p:spPr>
          <a:xfrm>
            <a:off x="1123950" y="2343150"/>
            <a:ext cx="440055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10 minutit</a:t>
            </a:r>
          </a:p>
        </p:txBody>
      </p:sp>
      <p:sp>
        <p:nvSpPr>
          <p:cNvPr id="9" name="text">
            <a:extLst>
              <a:ext uri="{FF2B5EF4-FFF2-40B4-BE49-F238E27FC236}">
                <a16:creationId xmlns:a16="http://schemas.microsoft.com/office/drawing/2014/main" id="{38F29EF7-E6B2-42FB-91D1-5F4B8B377347}"/>
              </a:ext>
            </a:extLst>
          </p:cNvPr>
          <p:cNvSpPr>
            <a:spLocks noGrp="1"/>
          </p:cNvSpPr>
          <p:nvPr/>
        </p:nvSpPr>
        <p:spPr>
          <a:xfrm>
            <a:off x="1123950" y="2762250"/>
            <a:ext cx="440055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Elekter kaob. Telefon on laetud. Vesi jookseb. Sa tead, et rike parandatakse.</a:t>
            </a:r>
          </a:p>
        </p:txBody>
      </p:sp>
      <p:sp>
        <p:nvSpPr>
          <p:cNvPr id="10" name="choice">
            <a:extLst>
              <a:ext uri="{FF2B5EF4-FFF2-40B4-BE49-F238E27FC236}">
                <a16:creationId xmlns:a16="http://schemas.microsoft.com/office/drawing/2014/main" id="{2E36803D-37F0-4D42-854B-275ED1C99514}"/>
              </a:ext>
            </a:extLst>
          </p:cNvPr>
          <p:cNvSpPr>
            <a:spLocks noGrp="1"/>
          </p:cNvSpPr>
          <p:nvPr/>
        </p:nvSpPr>
        <p:spPr>
          <a:xfrm>
            <a:off x="6477000" y="2190750"/>
            <a:ext cx="4857750" cy="137160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73BE6364-9C86-46F5-8A99-339D8C9F462D}"/>
              </a:ext>
            </a:extLst>
          </p:cNvPr>
          <p:cNvSpPr>
            <a:spLocks noGrp="1"/>
          </p:cNvSpPr>
          <p:nvPr/>
        </p:nvSpPr>
        <p:spPr>
          <a:xfrm>
            <a:off x="6477000" y="2190750"/>
            <a:ext cx="95250" cy="1371600"/>
          </a:xfrm>
          <a:prstGeom prst="rect">
            <a:avLst/>
          </a:prstGeom>
          <a:solidFill>
            <a:srgbClr val="D26A3A"/>
          </a:solidFill>
          <a:ln w="9525">
            <a:solidFill>
              <a:srgbClr val="D26A3A"/>
            </a:solidFill>
            <a:prstDash val="solid"/>
          </a:ln>
        </p:spPr>
      </p:sp>
      <p:sp>
        <p:nvSpPr>
          <p:cNvPr id="12" name="text">
            <a:extLst>
              <a:ext uri="{FF2B5EF4-FFF2-40B4-BE49-F238E27FC236}">
                <a16:creationId xmlns:a16="http://schemas.microsoft.com/office/drawing/2014/main" id="{7BB88844-9AF8-4A16-865D-55982FBB1152}"/>
              </a:ext>
            </a:extLst>
          </p:cNvPr>
          <p:cNvSpPr>
            <a:spLocks noGrp="1"/>
          </p:cNvSpPr>
          <p:nvPr/>
        </p:nvSpPr>
        <p:spPr>
          <a:xfrm>
            <a:off x="6743700" y="2343150"/>
            <a:ext cx="440055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48 tundi</a:t>
            </a:r>
          </a:p>
        </p:txBody>
      </p:sp>
      <p:sp>
        <p:nvSpPr>
          <p:cNvPr id="13" name="text">
            <a:extLst>
              <a:ext uri="{FF2B5EF4-FFF2-40B4-BE49-F238E27FC236}">
                <a16:creationId xmlns:a16="http://schemas.microsoft.com/office/drawing/2014/main" id="{0F09C8C9-F4AE-49C4-AF57-1F11FFBE91BE}"/>
              </a:ext>
            </a:extLst>
          </p:cNvPr>
          <p:cNvSpPr>
            <a:spLocks noGrp="1"/>
          </p:cNvSpPr>
          <p:nvPr/>
        </p:nvSpPr>
        <p:spPr>
          <a:xfrm>
            <a:off x="6743700" y="2762250"/>
            <a:ext cx="4400550" cy="666750"/>
          </a:xfrm>
          <a:prstGeom prst="rect">
            <a:avLst/>
          </a:prstGeom>
          <a:noFill/>
          <a:ln w="0">
            <a:noFill/>
            <a:prstDash val="solid"/>
          </a:ln>
        </p:spPr>
        <p:txBody>
          <a:bodyPr anchor="t"/>
          <a:lstStyle/>
          <a:p>
            <a:pPr algn="l">
              <a:buNone/>
              <a:defRPr sz="1350" b="0">
                <a:solidFill>
                  <a:srgbClr val="111111"/>
                </a:solidFill>
              </a:defRPr>
            </a:pPr>
            <a:r>
              <a:rPr sz="1350" b="0" dirty="0" err="1">
                <a:solidFill>
                  <a:srgbClr val="111111"/>
                </a:solidFill>
              </a:rPr>
              <a:t>Telefon</a:t>
            </a:r>
            <a:r>
              <a:rPr sz="1350" b="0" dirty="0">
                <a:solidFill>
                  <a:srgbClr val="111111"/>
                </a:solidFill>
              </a:rPr>
              <a:t> 8%. </a:t>
            </a:r>
            <a:r>
              <a:rPr sz="1350" b="0" dirty="0" err="1">
                <a:solidFill>
                  <a:srgbClr val="111111"/>
                </a:solidFill>
              </a:rPr>
              <a:t>Korteris</a:t>
            </a:r>
            <a:r>
              <a:rPr sz="1350" b="0" dirty="0">
                <a:solidFill>
                  <a:srgbClr val="111111"/>
                </a:solidFill>
              </a:rPr>
              <a:t> </a:t>
            </a:r>
            <a:r>
              <a:rPr sz="1350" b="0" dirty="0" err="1">
                <a:solidFill>
                  <a:srgbClr val="111111"/>
                </a:solidFill>
              </a:rPr>
              <a:t>väike</a:t>
            </a:r>
            <a:r>
              <a:rPr sz="1350" b="0" dirty="0">
                <a:solidFill>
                  <a:srgbClr val="111111"/>
                </a:solidFill>
              </a:rPr>
              <a:t> laps. </a:t>
            </a:r>
            <a:r>
              <a:rPr sz="1350" b="0" dirty="0" err="1">
                <a:solidFill>
                  <a:srgbClr val="111111"/>
                </a:solidFill>
              </a:rPr>
              <a:t>Vesi</a:t>
            </a:r>
            <a:r>
              <a:rPr sz="1350" b="0" dirty="0">
                <a:solidFill>
                  <a:srgbClr val="111111"/>
                </a:solidFill>
              </a:rPr>
              <a:t> ja </a:t>
            </a:r>
            <a:r>
              <a:rPr sz="1350" b="0" dirty="0" err="1">
                <a:solidFill>
                  <a:srgbClr val="111111"/>
                </a:solidFill>
              </a:rPr>
              <a:t>küte</a:t>
            </a:r>
            <a:r>
              <a:rPr sz="1350" b="0" dirty="0">
                <a:solidFill>
                  <a:srgbClr val="111111"/>
                </a:solidFill>
              </a:rPr>
              <a:t> on </a:t>
            </a:r>
            <a:r>
              <a:rPr sz="1350" b="0" dirty="0" err="1">
                <a:solidFill>
                  <a:srgbClr val="111111"/>
                </a:solidFill>
              </a:rPr>
              <a:t>häiritud</a:t>
            </a:r>
            <a:r>
              <a:rPr sz="1350" b="0" dirty="0">
                <a:solidFill>
                  <a:srgbClr val="111111"/>
                </a:solidFill>
              </a:rPr>
              <a:t>. </a:t>
            </a:r>
            <a:r>
              <a:rPr sz="1350" b="0" dirty="0" err="1">
                <a:solidFill>
                  <a:srgbClr val="111111"/>
                </a:solidFill>
              </a:rPr>
              <a:t>Taastamise</a:t>
            </a:r>
            <a:r>
              <a:rPr sz="1350" b="0" dirty="0">
                <a:solidFill>
                  <a:srgbClr val="111111"/>
                </a:solidFill>
              </a:rPr>
              <a:t> </a:t>
            </a:r>
            <a:r>
              <a:rPr sz="1350" b="0" dirty="0" err="1">
                <a:solidFill>
                  <a:srgbClr val="111111"/>
                </a:solidFill>
              </a:rPr>
              <a:t>aega</a:t>
            </a:r>
            <a:r>
              <a:rPr sz="1350" b="0" dirty="0">
                <a:solidFill>
                  <a:srgbClr val="111111"/>
                </a:solidFill>
              </a:rPr>
              <a:t> </a:t>
            </a:r>
            <a:r>
              <a:rPr sz="1350" b="0" dirty="0" err="1">
                <a:solidFill>
                  <a:srgbClr val="111111"/>
                </a:solidFill>
              </a:rPr>
              <a:t>ei</a:t>
            </a:r>
            <a:r>
              <a:rPr sz="1350" b="0" dirty="0">
                <a:solidFill>
                  <a:srgbClr val="111111"/>
                </a:solidFill>
              </a:rPr>
              <a:t> </a:t>
            </a:r>
            <a:r>
              <a:rPr lang="et-EE" sz="1350" dirty="0">
                <a:solidFill>
                  <a:srgbClr val="111111"/>
                </a:solidFill>
              </a:rPr>
              <a:t> ole </a:t>
            </a:r>
            <a:r>
              <a:rPr sz="1350" b="0" dirty="0">
                <a:solidFill>
                  <a:srgbClr val="111111"/>
                </a:solidFill>
              </a:rPr>
              <a:t>tea</a:t>
            </a:r>
            <a:r>
              <a:rPr lang="et-EE" sz="1350" b="0" dirty="0">
                <a:solidFill>
                  <a:srgbClr val="111111"/>
                </a:solidFill>
              </a:rPr>
              <a:t>d</a:t>
            </a:r>
            <a:r>
              <a:rPr sz="1350" b="0" dirty="0">
                <a:solidFill>
                  <a:srgbClr val="111111"/>
                </a:solidFill>
              </a:rPr>
              <a:t>a.</a:t>
            </a:r>
          </a:p>
        </p:txBody>
      </p:sp>
      <p:sp>
        <p:nvSpPr>
          <p:cNvPr id="14" name="text">
            <a:extLst>
              <a:ext uri="{FF2B5EF4-FFF2-40B4-BE49-F238E27FC236}">
                <a16:creationId xmlns:a16="http://schemas.microsoft.com/office/drawing/2014/main" id="{8BCC04B0-DB39-4C04-A44D-AE6360BC52F5}"/>
              </a:ext>
            </a:extLst>
          </p:cNvPr>
          <p:cNvSpPr>
            <a:spLocks noGrp="1"/>
          </p:cNvSpPr>
          <p:nvPr/>
        </p:nvSpPr>
        <p:spPr>
          <a:xfrm>
            <a:off x="1333500" y="4476750"/>
            <a:ext cx="9525000" cy="571500"/>
          </a:xfrm>
          <a:prstGeom prst="rect">
            <a:avLst/>
          </a:prstGeom>
          <a:noFill/>
          <a:ln w="0">
            <a:noFill/>
            <a:prstDash val="solid"/>
          </a:ln>
        </p:spPr>
        <p:txBody>
          <a:bodyPr anchor="ctr"/>
          <a:lstStyle/>
          <a:p>
            <a:pPr algn="ctr">
              <a:buNone/>
              <a:defRPr sz="2100" b="1">
                <a:solidFill>
                  <a:srgbClr val="173B45"/>
                </a:solidFill>
              </a:defRPr>
            </a:pPr>
            <a:r>
              <a:rPr sz="2100" b="1" dirty="0">
                <a:solidFill>
                  <a:srgbClr val="173B45"/>
                </a:solidFill>
              </a:rPr>
              <a:t>Kriis </a:t>
            </a:r>
            <a:r>
              <a:rPr sz="2100" b="1" dirty="0" err="1">
                <a:solidFill>
                  <a:srgbClr val="173B45"/>
                </a:solidFill>
              </a:rPr>
              <a:t>tekib</a:t>
            </a:r>
            <a:r>
              <a:rPr sz="2100" b="1" dirty="0">
                <a:solidFill>
                  <a:srgbClr val="173B45"/>
                </a:solidFill>
              </a:rPr>
              <a:t> </a:t>
            </a:r>
            <a:r>
              <a:rPr sz="2100" b="1" dirty="0" err="1">
                <a:solidFill>
                  <a:srgbClr val="173B45"/>
                </a:solidFill>
              </a:rPr>
              <a:t>siis</a:t>
            </a:r>
            <a:r>
              <a:rPr sz="2100" b="1" dirty="0">
                <a:solidFill>
                  <a:srgbClr val="173B45"/>
                </a:solidFill>
              </a:rPr>
              <a:t>, </a:t>
            </a:r>
            <a:r>
              <a:rPr sz="2100" b="1" dirty="0" err="1">
                <a:solidFill>
                  <a:srgbClr val="173B45"/>
                </a:solidFill>
              </a:rPr>
              <a:t>kui</a:t>
            </a:r>
            <a:r>
              <a:rPr sz="2100" b="1" dirty="0">
                <a:solidFill>
                  <a:srgbClr val="173B45"/>
                </a:solidFill>
              </a:rPr>
              <a:t> </a:t>
            </a:r>
            <a:r>
              <a:rPr lang="et-EE" sz="2100" b="1" dirty="0">
                <a:solidFill>
                  <a:srgbClr val="173B45"/>
                </a:solidFill>
              </a:rPr>
              <a:t>ebamugavused ei võimalda enam tavapäraselt elada</a:t>
            </a:r>
            <a:r>
              <a:rPr sz="2100" b="1" dirty="0">
                <a:solidFill>
                  <a:srgbClr val="173B45"/>
                </a:solidFill>
              </a:rPr>
              <a:t>.</a:t>
            </a:r>
          </a:p>
        </p:txBody>
      </p:sp>
    </p:spTree>
    <p:extLst>
      <p:ext uri="{BB962C8B-B14F-4D97-AF65-F5344CB8AC3E}">
        <p14:creationId xmlns:p14="http://schemas.microsoft.com/office/powerpoint/2010/main" val="496106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DA32A472-CB34-4F2A-A386-9821B5808D98}"/>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E8F2F3"/>
                </a:solidFill>
              </a:defRPr>
            </a:pPr>
            <a:r>
              <a:rPr sz="975" b="1">
                <a:solidFill>
                  <a:srgbClr val="E8F2F3"/>
                </a:solidFill>
              </a:rPr>
              <a:t>PÕHISÕNUM</a:t>
            </a:r>
          </a:p>
        </p:txBody>
      </p:sp>
      <p:sp>
        <p:nvSpPr>
          <p:cNvPr id="2" name="Straight Connector 1">
            <a:extLst>
              <a:ext uri="{FF2B5EF4-FFF2-40B4-BE49-F238E27FC236}">
                <a16:creationId xmlns:a16="http://schemas.microsoft.com/office/drawing/2014/main" id="{70313875-819E-443D-98C8-54A500BEAC45}"/>
              </a:ext>
            </a:extLst>
          </p:cNvPr>
          <p:cNvSpPr>
            <a:spLocks noGrp="1"/>
          </p:cNvSpPr>
          <p:nvPr/>
        </p:nvSpPr>
        <p:spPr>
          <a:xfrm>
            <a:off x="647700" y="6457950"/>
            <a:ext cx="10896600" cy="0"/>
          </a:xfrm>
          <a:prstGeom prst="line">
            <a:avLst/>
          </a:prstGeom>
          <a:noFill/>
          <a:ln w="9525">
            <a:solidFill>
              <a:srgbClr val="42636B"/>
            </a:solidFill>
            <a:prstDash val="solid"/>
          </a:ln>
        </p:spPr>
      </p:sp>
      <p:sp>
        <p:nvSpPr>
          <p:cNvPr id="3" name="text">
            <a:extLst>
              <a:ext uri="{FF2B5EF4-FFF2-40B4-BE49-F238E27FC236}">
                <a16:creationId xmlns:a16="http://schemas.microsoft.com/office/drawing/2014/main" id="{7CD62AD9-30E5-461E-9CDD-EFBA91AB6D4E}"/>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E8F2F3"/>
                </a:solidFill>
              </a:defRPr>
            </a:pPr>
            <a:r>
              <a:rPr sz="750" b="1">
                <a:solidFill>
                  <a:srgbClr val="E8F2F3"/>
                </a:solidFill>
              </a:rPr>
              <a:t>VALMIS KRIISIKS</a:t>
            </a:r>
          </a:p>
        </p:txBody>
      </p:sp>
      <p:sp>
        <p:nvSpPr>
          <p:cNvPr id="4" name="text">
            <a:extLst>
              <a:ext uri="{FF2B5EF4-FFF2-40B4-BE49-F238E27FC236}">
                <a16:creationId xmlns:a16="http://schemas.microsoft.com/office/drawing/2014/main" id="{6F48DAD4-30AB-48C9-A5C6-0F97B994BCCF}"/>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E8F2F3"/>
                </a:solidFill>
              </a:defRPr>
            </a:pPr>
            <a:r>
              <a:rPr sz="825" b="0">
                <a:solidFill>
                  <a:srgbClr val="E8F2F3"/>
                </a:solidFill>
              </a:rPr>
              <a:t>4</a:t>
            </a:r>
          </a:p>
        </p:txBody>
      </p:sp>
      <p:sp>
        <p:nvSpPr>
          <p:cNvPr id="5" name="text">
            <a:extLst>
              <a:ext uri="{FF2B5EF4-FFF2-40B4-BE49-F238E27FC236}">
                <a16:creationId xmlns:a16="http://schemas.microsoft.com/office/drawing/2014/main" id="{9552DC4D-087B-4869-BD84-78C0D55E88BB}"/>
              </a:ext>
            </a:extLst>
          </p:cNvPr>
          <p:cNvSpPr>
            <a:spLocks noGrp="1"/>
          </p:cNvSpPr>
          <p:nvPr/>
        </p:nvSpPr>
        <p:spPr>
          <a:xfrm>
            <a:off x="952500" y="1619250"/>
            <a:ext cx="10287000" cy="647700"/>
          </a:xfrm>
          <a:prstGeom prst="rect">
            <a:avLst/>
          </a:prstGeom>
          <a:noFill/>
          <a:ln w="0">
            <a:noFill/>
            <a:prstDash val="solid"/>
          </a:ln>
        </p:spPr>
        <p:txBody>
          <a:bodyPr anchor="ctr"/>
          <a:lstStyle/>
          <a:p>
            <a:pPr algn="ctr">
              <a:buNone/>
              <a:defRPr sz="3450" b="1">
                <a:solidFill>
                  <a:srgbClr val="FFFFFF"/>
                </a:solidFill>
              </a:defRPr>
            </a:pPr>
            <a:r>
              <a:rPr sz="3450" b="1">
                <a:solidFill>
                  <a:srgbClr val="FFFFFF"/>
                </a:solidFill>
              </a:rPr>
              <a:t>VARUD ANNAVAD AEGA.</a:t>
            </a:r>
          </a:p>
        </p:txBody>
      </p:sp>
      <p:sp>
        <p:nvSpPr>
          <p:cNvPr id="6" name="text">
            <a:extLst>
              <a:ext uri="{FF2B5EF4-FFF2-40B4-BE49-F238E27FC236}">
                <a16:creationId xmlns:a16="http://schemas.microsoft.com/office/drawing/2014/main" id="{55043A3A-FDC3-499C-9469-0C13D67D5D93}"/>
              </a:ext>
            </a:extLst>
          </p:cNvPr>
          <p:cNvSpPr>
            <a:spLocks noGrp="1"/>
          </p:cNvSpPr>
          <p:nvPr/>
        </p:nvSpPr>
        <p:spPr>
          <a:xfrm>
            <a:off x="952500" y="2628900"/>
            <a:ext cx="10287000" cy="647700"/>
          </a:xfrm>
          <a:prstGeom prst="rect">
            <a:avLst/>
          </a:prstGeom>
          <a:noFill/>
          <a:ln w="0">
            <a:noFill/>
            <a:prstDash val="solid"/>
          </a:ln>
        </p:spPr>
        <p:txBody>
          <a:bodyPr anchor="ctr"/>
          <a:lstStyle/>
          <a:p>
            <a:pPr algn="ctr">
              <a:buNone/>
              <a:defRPr sz="3450" b="1">
                <a:solidFill>
                  <a:srgbClr val="E8F2F3"/>
                </a:solidFill>
              </a:defRPr>
            </a:pPr>
            <a:r>
              <a:rPr sz="3450" b="1">
                <a:solidFill>
                  <a:srgbClr val="E8F2F3"/>
                </a:solidFill>
              </a:rPr>
              <a:t>PLAAN ANNAB SUUNA.</a:t>
            </a:r>
          </a:p>
        </p:txBody>
      </p:sp>
      <p:sp>
        <p:nvSpPr>
          <p:cNvPr id="7" name="text">
            <a:extLst>
              <a:ext uri="{FF2B5EF4-FFF2-40B4-BE49-F238E27FC236}">
                <a16:creationId xmlns:a16="http://schemas.microsoft.com/office/drawing/2014/main" id="{CD0C098D-720C-40BE-9662-1A787824169B}"/>
              </a:ext>
            </a:extLst>
          </p:cNvPr>
          <p:cNvSpPr>
            <a:spLocks noGrp="1"/>
          </p:cNvSpPr>
          <p:nvPr/>
        </p:nvSpPr>
        <p:spPr>
          <a:xfrm>
            <a:off x="952500" y="3638550"/>
            <a:ext cx="10287000" cy="647700"/>
          </a:xfrm>
          <a:prstGeom prst="rect">
            <a:avLst/>
          </a:prstGeom>
          <a:noFill/>
          <a:ln w="0">
            <a:noFill/>
            <a:prstDash val="solid"/>
          </a:ln>
        </p:spPr>
        <p:txBody>
          <a:bodyPr anchor="ctr"/>
          <a:lstStyle/>
          <a:p>
            <a:pPr algn="ctr">
              <a:buNone/>
              <a:defRPr sz="3450" b="1">
                <a:solidFill>
                  <a:srgbClr val="F4B18F"/>
                </a:solidFill>
              </a:defRPr>
            </a:pPr>
            <a:r>
              <a:rPr sz="3450" b="1">
                <a:solidFill>
                  <a:srgbClr val="F4B18F"/>
                </a:solidFill>
              </a:rPr>
              <a:t>HARJUTAMINE ANNAB RAHU.</a:t>
            </a:r>
          </a:p>
        </p:txBody>
      </p:sp>
    </p:spTree>
    <p:extLst>
      <p:ext uri="{BB962C8B-B14F-4D97-AF65-F5344CB8AC3E}">
        <p14:creationId xmlns:p14="http://schemas.microsoft.com/office/powerpoint/2010/main" val="164671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A449EE63-9749-4996-B9AC-52AC13C8C578}"/>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MINU PLAAN</a:t>
            </a:r>
          </a:p>
        </p:txBody>
      </p:sp>
      <p:sp>
        <p:nvSpPr>
          <p:cNvPr id="2" name="Straight Connector 1">
            <a:extLst>
              <a:ext uri="{FF2B5EF4-FFF2-40B4-BE49-F238E27FC236}">
                <a16:creationId xmlns:a16="http://schemas.microsoft.com/office/drawing/2014/main" id="{EDD006A9-5DAA-4303-8BFD-28F1E6F93151}"/>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390C020E-32B2-4B4B-842E-2EAF72472ADF}"/>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EB219521-8211-4252-910F-430F611835C9}"/>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5</a:t>
            </a:r>
          </a:p>
        </p:txBody>
      </p:sp>
      <p:sp>
        <p:nvSpPr>
          <p:cNvPr id="5" name="text">
            <a:extLst>
              <a:ext uri="{FF2B5EF4-FFF2-40B4-BE49-F238E27FC236}">
                <a16:creationId xmlns:a16="http://schemas.microsoft.com/office/drawing/2014/main" id="{FC3505C2-6043-4A72-9A48-5C460AA99870}"/>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Kes kuuluvad sinu kriisiplaani?</a:t>
            </a:r>
          </a:p>
        </p:txBody>
      </p:sp>
      <p:sp>
        <p:nvSpPr>
          <p:cNvPr id="6" name="box">
            <a:extLst>
              <a:ext uri="{FF2B5EF4-FFF2-40B4-BE49-F238E27FC236}">
                <a16:creationId xmlns:a16="http://schemas.microsoft.com/office/drawing/2014/main" id="{F5034E44-1E6A-4E4F-84E7-F1B61F412D05}"/>
              </a:ext>
            </a:extLst>
          </p:cNvPr>
          <p:cNvSpPr>
            <a:spLocks noGrp="1"/>
          </p:cNvSpPr>
          <p:nvPr/>
        </p:nvSpPr>
        <p:spPr>
          <a:xfrm>
            <a:off x="742950" y="2038350"/>
            <a:ext cx="1885950" cy="666750"/>
          </a:xfrm>
          <a:prstGeom prst="roundRect">
            <a:avLst>
              <a:gd name="adj" fmla="val 20000"/>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B70B987C-9FFD-44D1-8A4D-1EF3EA342804}"/>
              </a:ext>
            </a:extLst>
          </p:cNvPr>
          <p:cNvSpPr>
            <a:spLocks noGrp="1"/>
          </p:cNvSpPr>
          <p:nvPr/>
        </p:nvSpPr>
        <p:spPr>
          <a:xfrm>
            <a:off x="7429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Mina</a:t>
            </a:r>
          </a:p>
        </p:txBody>
      </p:sp>
      <p:sp>
        <p:nvSpPr>
          <p:cNvPr id="8" name="box">
            <a:extLst>
              <a:ext uri="{FF2B5EF4-FFF2-40B4-BE49-F238E27FC236}">
                <a16:creationId xmlns:a16="http://schemas.microsoft.com/office/drawing/2014/main" id="{1A3861DF-25FA-447D-8F21-2493524D3607}"/>
              </a:ext>
            </a:extLst>
          </p:cNvPr>
          <p:cNvSpPr>
            <a:spLocks noGrp="1"/>
          </p:cNvSpPr>
          <p:nvPr/>
        </p:nvSpPr>
        <p:spPr>
          <a:xfrm>
            <a:off x="2990850" y="2038350"/>
            <a:ext cx="1885950" cy="666750"/>
          </a:xfrm>
          <a:prstGeom prst="roundRect">
            <a:avLst>
              <a:gd name="adj" fmla="val 20000"/>
            </a:avLst>
          </a:prstGeom>
          <a:solidFill>
            <a:srgbClr val="E8F2F3"/>
          </a:solidFill>
          <a:ln w="9525">
            <a:solidFill>
              <a:srgbClr val="1F6F78"/>
            </a:solidFill>
            <a:prstDash val="solid"/>
          </a:ln>
        </p:spPr>
      </p:sp>
      <p:sp>
        <p:nvSpPr>
          <p:cNvPr id="9" name="text">
            <a:extLst>
              <a:ext uri="{FF2B5EF4-FFF2-40B4-BE49-F238E27FC236}">
                <a16:creationId xmlns:a16="http://schemas.microsoft.com/office/drawing/2014/main" id="{F2DDCF63-1C46-4548-8965-96120A75D059}"/>
              </a:ext>
            </a:extLst>
          </p:cNvPr>
          <p:cNvSpPr>
            <a:spLocks noGrp="1"/>
          </p:cNvSpPr>
          <p:nvPr/>
        </p:nvSpPr>
        <p:spPr>
          <a:xfrm>
            <a:off x="29908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Pereliige</a:t>
            </a:r>
          </a:p>
        </p:txBody>
      </p:sp>
      <p:sp>
        <p:nvSpPr>
          <p:cNvPr id="10" name="box">
            <a:extLst>
              <a:ext uri="{FF2B5EF4-FFF2-40B4-BE49-F238E27FC236}">
                <a16:creationId xmlns:a16="http://schemas.microsoft.com/office/drawing/2014/main" id="{EC63E526-20DC-444B-81F3-82B8ED797A05}"/>
              </a:ext>
            </a:extLst>
          </p:cNvPr>
          <p:cNvSpPr>
            <a:spLocks noGrp="1"/>
          </p:cNvSpPr>
          <p:nvPr/>
        </p:nvSpPr>
        <p:spPr>
          <a:xfrm>
            <a:off x="5238750" y="2038350"/>
            <a:ext cx="1885950" cy="666750"/>
          </a:xfrm>
          <a:prstGeom prst="roundRect">
            <a:avLst>
              <a:gd name="adj" fmla="val 20000"/>
            </a:avLst>
          </a:prstGeom>
          <a:solidFill>
            <a:srgbClr val="E8F2F3"/>
          </a:solidFill>
          <a:ln w="9525">
            <a:solidFill>
              <a:srgbClr val="1F6F78"/>
            </a:solidFill>
            <a:prstDash val="solid"/>
          </a:ln>
        </p:spPr>
      </p:sp>
      <p:sp>
        <p:nvSpPr>
          <p:cNvPr id="11" name="text">
            <a:extLst>
              <a:ext uri="{FF2B5EF4-FFF2-40B4-BE49-F238E27FC236}">
                <a16:creationId xmlns:a16="http://schemas.microsoft.com/office/drawing/2014/main" id="{09CEF263-5B44-4675-936A-291AAF142D46}"/>
              </a:ext>
            </a:extLst>
          </p:cNvPr>
          <p:cNvSpPr>
            <a:spLocks noGrp="1"/>
          </p:cNvSpPr>
          <p:nvPr/>
        </p:nvSpPr>
        <p:spPr>
          <a:xfrm>
            <a:off x="52387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Laps</a:t>
            </a:r>
          </a:p>
        </p:txBody>
      </p:sp>
      <p:sp>
        <p:nvSpPr>
          <p:cNvPr id="12" name="box">
            <a:extLst>
              <a:ext uri="{FF2B5EF4-FFF2-40B4-BE49-F238E27FC236}">
                <a16:creationId xmlns:a16="http://schemas.microsoft.com/office/drawing/2014/main" id="{617072F9-DE6D-4AD9-886C-0F9B283B38A0}"/>
              </a:ext>
            </a:extLst>
          </p:cNvPr>
          <p:cNvSpPr>
            <a:spLocks noGrp="1"/>
          </p:cNvSpPr>
          <p:nvPr/>
        </p:nvSpPr>
        <p:spPr>
          <a:xfrm>
            <a:off x="7486650" y="2038350"/>
            <a:ext cx="1885950" cy="666750"/>
          </a:xfrm>
          <a:prstGeom prst="roundRect">
            <a:avLst>
              <a:gd name="adj" fmla="val 20000"/>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63866803-506F-48DE-A0BC-9CA2C35AB814}"/>
              </a:ext>
            </a:extLst>
          </p:cNvPr>
          <p:cNvSpPr>
            <a:spLocks noGrp="1"/>
          </p:cNvSpPr>
          <p:nvPr/>
        </p:nvSpPr>
        <p:spPr>
          <a:xfrm>
            <a:off x="74866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Eakas / abivajaja</a:t>
            </a:r>
          </a:p>
        </p:txBody>
      </p:sp>
      <p:sp>
        <p:nvSpPr>
          <p:cNvPr id="14" name="box">
            <a:extLst>
              <a:ext uri="{FF2B5EF4-FFF2-40B4-BE49-F238E27FC236}">
                <a16:creationId xmlns:a16="http://schemas.microsoft.com/office/drawing/2014/main" id="{00E00A55-AE84-404D-B78B-92CFA9238872}"/>
              </a:ext>
            </a:extLst>
          </p:cNvPr>
          <p:cNvSpPr>
            <a:spLocks noGrp="1"/>
          </p:cNvSpPr>
          <p:nvPr/>
        </p:nvSpPr>
        <p:spPr>
          <a:xfrm>
            <a:off x="9734550" y="2038350"/>
            <a:ext cx="1885950" cy="666750"/>
          </a:xfrm>
          <a:prstGeom prst="roundRect">
            <a:avLst>
              <a:gd name="adj" fmla="val 20000"/>
            </a:avLst>
          </a:prstGeom>
          <a:solidFill>
            <a:srgbClr val="F8ECE5"/>
          </a:solidFill>
          <a:ln w="9525">
            <a:solidFill>
              <a:srgbClr val="D26A3A"/>
            </a:solidFill>
            <a:prstDash val="solid"/>
          </a:ln>
        </p:spPr>
      </p:sp>
      <p:sp>
        <p:nvSpPr>
          <p:cNvPr id="15" name="text">
            <a:extLst>
              <a:ext uri="{FF2B5EF4-FFF2-40B4-BE49-F238E27FC236}">
                <a16:creationId xmlns:a16="http://schemas.microsoft.com/office/drawing/2014/main" id="{B5E01CD1-F760-4928-8F9C-FD36525493F1}"/>
              </a:ext>
            </a:extLst>
          </p:cNvPr>
          <p:cNvSpPr>
            <a:spLocks noGrp="1"/>
          </p:cNvSpPr>
          <p:nvPr/>
        </p:nvSpPr>
        <p:spPr>
          <a:xfrm>
            <a:off x="9734550" y="2038350"/>
            <a:ext cx="1885950" cy="666750"/>
          </a:xfrm>
          <a:prstGeom prst="rect">
            <a:avLst/>
          </a:prstGeom>
          <a:noFill/>
          <a:ln w="0">
            <a:noFill/>
            <a:prstDash val="solid"/>
          </a:ln>
        </p:spPr>
        <p:txBody>
          <a:bodyPr anchor="ctr"/>
          <a:lstStyle/>
          <a:p>
            <a:pPr algn="ctr">
              <a:buNone/>
              <a:defRPr sz="1500" b="1">
                <a:solidFill>
                  <a:srgbClr val="D26A3A"/>
                </a:solidFill>
              </a:defRPr>
            </a:pPr>
            <a:r>
              <a:rPr sz="1500" b="1">
                <a:solidFill>
                  <a:srgbClr val="D26A3A"/>
                </a:solidFill>
              </a:rPr>
              <a:t>Lemmikloom</a:t>
            </a:r>
          </a:p>
        </p:txBody>
      </p:sp>
      <p:sp>
        <p:nvSpPr>
          <p:cNvPr id="16" name="text">
            <a:extLst>
              <a:ext uri="{FF2B5EF4-FFF2-40B4-BE49-F238E27FC236}">
                <a16:creationId xmlns:a16="http://schemas.microsoft.com/office/drawing/2014/main" id="{4FA59A9D-4909-42C1-B946-E31C4AA415D2}"/>
              </a:ext>
            </a:extLst>
          </p:cNvPr>
          <p:cNvSpPr>
            <a:spLocks noGrp="1"/>
          </p:cNvSpPr>
          <p:nvPr/>
        </p:nvSpPr>
        <p:spPr>
          <a:xfrm>
            <a:off x="1714500" y="3619500"/>
            <a:ext cx="8763000" cy="400050"/>
          </a:xfrm>
          <a:prstGeom prst="rect">
            <a:avLst/>
          </a:prstGeom>
          <a:noFill/>
          <a:ln w="0">
            <a:noFill/>
            <a:prstDash val="solid"/>
          </a:ln>
        </p:spPr>
        <p:txBody>
          <a:bodyPr anchor="ctr"/>
          <a:lstStyle/>
          <a:p>
            <a:pPr algn="ctr">
              <a:buNone/>
              <a:defRPr sz="1800" b="0">
                <a:solidFill>
                  <a:srgbClr val="526064"/>
                </a:solidFill>
              </a:defRPr>
            </a:pPr>
            <a:r>
              <a:rPr sz="1800" b="0">
                <a:solidFill>
                  <a:srgbClr val="526064"/>
                </a:solidFill>
              </a:rPr>
              <a:t>Mõtle läbi:</a:t>
            </a:r>
          </a:p>
        </p:txBody>
      </p:sp>
      <p:sp>
        <p:nvSpPr>
          <p:cNvPr id="17" name="text">
            <a:extLst>
              <a:ext uri="{FF2B5EF4-FFF2-40B4-BE49-F238E27FC236}">
                <a16:creationId xmlns:a16="http://schemas.microsoft.com/office/drawing/2014/main" id="{76760A1D-F5CB-455C-B5F6-A7F9036C4709}"/>
              </a:ext>
            </a:extLst>
          </p:cNvPr>
          <p:cNvSpPr>
            <a:spLocks noGrp="1"/>
          </p:cNvSpPr>
          <p:nvPr/>
        </p:nvSpPr>
        <p:spPr>
          <a:xfrm>
            <a:off x="1143000" y="4171950"/>
            <a:ext cx="9906000" cy="666750"/>
          </a:xfrm>
          <a:prstGeom prst="rect">
            <a:avLst/>
          </a:prstGeom>
          <a:noFill/>
          <a:ln w="0">
            <a:noFill/>
            <a:prstDash val="solid"/>
          </a:ln>
        </p:spPr>
        <p:txBody>
          <a:bodyPr anchor="ctr"/>
          <a:lstStyle/>
          <a:p>
            <a:pPr algn="ctr">
              <a:buNone/>
              <a:defRPr sz="2400" b="1">
                <a:solidFill>
                  <a:srgbClr val="173B45"/>
                </a:solidFill>
              </a:defRPr>
            </a:pPr>
            <a:r>
              <a:rPr sz="2400" b="1" dirty="0" err="1">
                <a:solidFill>
                  <a:srgbClr val="173B45"/>
                </a:solidFill>
              </a:rPr>
              <a:t>kes</a:t>
            </a:r>
            <a:r>
              <a:rPr sz="2400" b="1" dirty="0">
                <a:solidFill>
                  <a:srgbClr val="173B45"/>
                </a:solidFill>
              </a:rPr>
              <a:t> </a:t>
            </a:r>
            <a:r>
              <a:rPr sz="2400" b="1" dirty="0" err="1">
                <a:solidFill>
                  <a:srgbClr val="173B45"/>
                </a:solidFill>
              </a:rPr>
              <a:t>sõltub</a:t>
            </a:r>
            <a:r>
              <a:rPr sz="2400" b="1" dirty="0">
                <a:solidFill>
                  <a:srgbClr val="173B45"/>
                </a:solidFill>
              </a:rPr>
              <a:t> </a:t>
            </a:r>
            <a:r>
              <a:rPr sz="2400" b="1" dirty="0" err="1">
                <a:solidFill>
                  <a:srgbClr val="173B45"/>
                </a:solidFill>
              </a:rPr>
              <a:t>sinu</a:t>
            </a:r>
            <a:r>
              <a:rPr sz="2400" b="1" dirty="0">
                <a:solidFill>
                  <a:srgbClr val="173B45"/>
                </a:solidFill>
              </a:rPr>
              <a:t> </a:t>
            </a:r>
            <a:r>
              <a:rPr sz="2400" b="1" dirty="0" err="1">
                <a:solidFill>
                  <a:srgbClr val="173B45"/>
                </a:solidFill>
              </a:rPr>
              <a:t>abist</a:t>
            </a:r>
            <a:r>
              <a:rPr sz="2400" b="1" dirty="0">
                <a:solidFill>
                  <a:srgbClr val="173B45"/>
                </a:solidFill>
              </a:rPr>
              <a:t> </a:t>
            </a:r>
            <a:r>
              <a:rPr sz="2400" b="1" dirty="0" err="1">
                <a:solidFill>
                  <a:srgbClr val="173B45"/>
                </a:solidFill>
              </a:rPr>
              <a:t>ning</a:t>
            </a:r>
            <a:r>
              <a:rPr sz="2400" b="1" dirty="0">
                <a:solidFill>
                  <a:srgbClr val="173B45"/>
                </a:solidFill>
              </a:rPr>
              <a:t> </a:t>
            </a:r>
            <a:r>
              <a:rPr sz="2400" b="1" dirty="0" err="1">
                <a:solidFill>
                  <a:srgbClr val="173B45"/>
                </a:solidFill>
              </a:rPr>
              <a:t>millist</a:t>
            </a:r>
            <a:r>
              <a:rPr lang="et-EE" sz="2400" b="1" dirty="0">
                <a:solidFill>
                  <a:srgbClr val="173B45"/>
                </a:solidFill>
              </a:rPr>
              <a:t>e </a:t>
            </a:r>
            <a:r>
              <a:rPr sz="2400" b="1" dirty="0" err="1">
                <a:solidFill>
                  <a:srgbClr val="173B45"/>
                </a:solidFill>
              </a:rPr>
              <a:t>vajadust</a:t>
            </a:r>
            <a:r>
              <a:rPr lang="et-EE" sz="2400" b="1" dirty="0">
                <a:solidFill>
                  <a:srgbClr val="173B45"/>
                </a:solidFill>
              </a:rPr>
              <a:t>ega</a:t>
            </a:r>
            <a:r>
              <a:rPr sz="2400" b="1" dirty="0">
                <a:solidFill>
                  <a:srgbClr val="173B45"/>
                </a:solidFill>
              </a:rPr>
              <a:t> pea</a:t>
            </a:r>
            <a:r>
              <a:rPr lang="et-EE" sz="2400" b="1" dirty="0">
                <a:solidFill>
                  <a:srgbClr val="173B45"/>
                </a:solidFill>
              </a:rPr>
              <a:t>b</a:t>
            </a:r>
            <a:r>
              <a:rPr sz="2400" b="1" dirty="0">
                <a:solidFill>
                  <a:srgbClr val="173B45"/>
                </a:solidFill>
              </a:rPr>
              <a:t> </a:t>
            </a:r>
            <a:r>
              <a:rPr sz="2400" b="1" dirty="0" err="1">
                <a:solidFill>
                  <a:srgbClr val="173B45"/>
                </a:solidFill>
              </a:rPr>
              <a:t>arvestama</a:t>
            </a:r>
            <a:r>
              <a:rPr sz="2400" b="1" dirty="0">
                <a:solidFill>
                  <a:srgbClr val="173B45"/>
                </a:solidFill>
              </a:rPr>
              <a:t>?</a:t>
            </a:r>
          </a:p>
        </p:txBody>
      </p:sp>
    </p:spTree>
    <p:extLst>
      <p:ext uri="{BB962C8B-B14F-4D97-AF65-F5344CB8AC3E}">
        <p14:creationId xmlns:p14="http://schemas.microsoft.com/office/powerpoint/2010/main" val="620763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A449EE63-9749-4996-B9AC-52AC13C8C578}"/>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KRIISI LOOGIKA</a:t>
            </a:r>
          </a:p>
        </p:txBody>
      </p:sp>
      <p:sp>
        <p:nvSpPr>
          <p:cNvPr id="2" name="Straight Connector 1">
            <a:extLst>
              <a:ext uri="{FF2B5EF4-FFF2-40B4-BE49-F238E27FC236}">
                <a16:creationId xmlns:a16="http://schemas.microsoft.com/office/drawing/2014/main" id="{EDD006A9-5DAA-4303-8BFD-28F1E6F93151}"/>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390C020E-32B2-4B4B-842E-2EAF72472ADF}"/>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EB219521-8211-4252-910F-430F611835C9}"/>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5</a:t>
            </a:r>
          </a:p>
        </p:txBody>
      </p:sp>
      <p:sp>
        <p:nvSpPr>
          <p:cNvPr id="5" name="text">
            <a:extLst>
              <a:ext uri="{FF2B5EF4-FFF2-40B4-BE49-F238E27FC236}">
                <a16:creationId xmlns:a16="http://schemas.microsoft.com/office/drawing/2014/main" id="{FC3505C2-6043-4A72-9A48-5C460AA99870}"/>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Kriiside põhjused erinevad, tagajärjed korduvad</a:t>
            </a:r>
          </a:p>
        </p:txBody>
      </p:sp>
      <p:sp>
        <p:nvSpPr>
          <p:cNvPr id="6" name="box">
            <a:extLst>
              <a:ext uri="{FF2B5EF4-FFF2-40B4-BE49-F238E27FC236}">
                <a16:creationId xmlns:a16="http://schemas.microsoft.com/office/drawing/2014/main" id="{F5034E44-1E6A-4E4F-84E7-F1B61F412D05}"/>
              </a:ext>
            </a:extLst>
          </p:cNvPr>
          <p:cNvSpPr>
            <a:spLocks noGrp="1"/>
          </p:cNvSpPr>
          <p:nvPr/>
        </p:nvSpPr>
        <p:spPr>
          <a:xfrm>
            <a:off x="742950" y="2038350"/>
            <a:ext cx="1885950" cy="666750"/>
          </a:xfrm>
          <a:prstGeom prst="roundRect">
            <a:avLst>
              <a:gd name="adj" fmla="val 20000"/>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B70B987C-9FFD-44D1-8A4D-1EF3EA342804}"/>
              </a:ext>
            </a:extLst>
          </p:cNvPr>
          <p:cNvSpPr>
            <a:spLocks noGrp="1"/>
          </p:cNvSpPr>
          <p:nvPr/>
        </p:nvSpPr>
        <p:spPr>
          <a:xfrm>
            <a:off x="7429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Torm</a:t>
            </a:r>
          </a:p>
        </p:txBody>
      </p:sp>
      <p:sp>
        <p:nvSpPr>
          <p:cNvPr id="8" name="box">
            <a:extLst>
              <a:ext uri="{FF2B5EF4-FFF2-40B4-BE49-F238E27FC236}">
                <a16:creationId xmlns:a16="http://schemas.microsoft.com/office/drawing/2014/main" id="{1A3861DF-25FA-447D-8F21-2493524D3607}"/>
              </a:ext>
            </a:extLst>
          </p:cNvPr>
          <p:cNvSpPr>
            <a:spLocks noGrp="1"/>
          </p:cNvSpPr>
          <p:nvPr/>
        </p:nvSpPr>
        <p:spPr>
          <a:xfrm>
            <a:off x="2990850" y="2038350"/>
            <a:ext cx="1885950" cy="666750"/>
          </a:xfrm>
          <a:prstGeom prst="roundRect">
            <a:avLst>
              <a:gd name="adj" fmla="val 20000"/>
            </a:avLst>
          </a:prstGeom>
          <a:solidFill>
            <a:srgbClr val="E8F2F3"/>
          </a:solidFill>
          <a:ln w="9525">
            <a:solidFill>
              <a:srgbClr val="1F6F78"/>
            </a:solidFill>
            <a:prstDash val="solid"/>
          </a:ln>
        </p:spPr>
      </p:sp>
      <p:sp>
        <p:nvSpPr>
          <p:cNvPr id="9" name="text">
            <a:extLst>
              <a:ext uri="{FF2B5EF4-FFF2-40B4-BE49-F238E27FC236}">
                <a16:creationId xmlns:a16="http://schemas.microsoft.com/office/drawing/2014/main" id="{F2DDCF63-1C46-4548-8965-96120A75D059}"/>
              </a:ext>
            </a:extLst>
          </p:cNvPr>
          <p:cNvSpPr>
            <a:spLocks noGrp="1"/>
          </p:cNvSpPr>
          <p:nvPr/>
        </p:nvSpPr>
        <p:spPr>
          <a:xfrm>
            <a:off x="29908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Tehniline rike</a:t>
            </a:r>
          </a:p>
        </p:txBody>
      </p:sp>
      <p:sp>
        <p:nvSpPr>
          <p:cNvPr id="10" name="box">
            <a:extLst>
              <a:ext uri="{FF2B5EF4-FFF2-40B4-BE49-F238E27FC236}">
                <a16:creationId xmlns:a16="http://schemas.microsoft.com/office/drawing/2014/main" id="{EC63E526-20DC-444B-81F3-82B8ED797A05}"/>
              </a:ext>
            </a:extLst>
          </p:cNvPr>
          <p:cNvSpPr>
            <a:spLocks noGrp="1"/>
          </p:cNvSpPr>
          <p:nvPr/>
        </p:nvSpPr>
        <p:spPr>
          <a:xfrm>
            <a:off x="5238750" y="2038350"/>
            <a:ext cx="1885950" cy="666750"/>
          </a:xfrm>
          <a:prstGeom prst="roundRect">
            <a:avLst>
              <a:gd name="adj" fmla="val 20000"/>
            </a:avLst>
          </a:prstGeom>
          <a:solidFill>
            <a:srgbClr val="E8F2F3"/>
          </a:solidFill>
          <a:ln w="9525">
            <a:solidFill>
              <a:srgbClr val="1F6F78"/>
            </a:solidFill>
            <a:prstDash val="solid"/>
          </a:ln>
        </p:spPr>
      </p:sp>
      <p:sp>
        <p:nvSpPr>
          <p:cNvPr id="11" name="text">
            <a:extLst>
              <a:ext uri="{FF2B5EF4-FFF2-40B4-BE49-F238E27FC236}">
                <a16:creationId xmlns:a16="http://schemas.microsoft.com/office/drawing/2014/main" id="{09CEF263-5B44-4675-936A-291AAF142D46}"/>
              </a:ext>
            </a:extLst>
          </p:cNvPr>
          <p:cNvSpPr>
            <a:spLocks noGrp="1"/>
          </p:cNvSpPr>
          <p:nvPr/>
        </p:nvSpPr>
        <p:spPr>
          <a:xfrm>
            <a:off x="52387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Küberrünnak</a:t>
            </a:r>
          </a:p>
        </p:txBody>
      </p:sp>
      <p:sp>
        <p:nvSpPr>
          <p:cNvPr id="12" name="box">
            <a:extLst>
              <a:ext uri="{FF2B5EF4-FFF2-40B4-BE49-F238E27FC236}">
                <a16:creationId xmlns:a16="http://schemas.microsoft.com/office/drawing/2014/main" id="{617072F9-DE6D-4AD9-886C-0F9B283B38A0}"/>
              </a:ext>
            </a:extLst>
          </p:cNvPr>
          <p:cNvSpPr>
            <a:spLocks noGrp="1"/>
          </p:cNvSpPr>
          <p:nvPr/>
        </p:nvSpPr>
        <p:spPr>
          <a:xfrm>
            <a:off x="7486650" y="2038350"/>
            <a:ext cx="1885950" cy="666750"/>
          </a:xfrm>
          <a:prstGeom prst="roundRect">
            <a:avLst>
              <a:gd name="adj" fmla="val 20000"/>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63866803-506F-48DE-A0BC-9CA2C35AB814}"/>
              </a:ext>
            </a:extLst>
          </p:cNvPr>
          <p:cNvSpPr>
            <a:spLocks noGrp="1"/>
          </p:cNvSpPr>
          <p:nvPr/>
        </p:nvSpPr>
        <p:spPr>
          <a:xfrm>
            <a:off x="7486650" y="2038350"/>
            <a:ext cx="1885950" cy="6667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Õnnetus</a:t>
            </a:r>
          </a:p>
        </p:txBody>
      </p:sp>
      <p:sp>
        <p:nvSpPr>
          <p:cNvPr id="14" name="box">
            <a:extLst>
              <a:ext uri="{FF2B5EF4-FFF2-40B4-BE49-F238E27FC236}">
                <a16:creationId xmlns:a16="http://schemas.microsoft.com/office/drawing/2014/main" id="{00E00A55-AE84-404D-B78B-92CFA9238872}"/>
              </a:ext>
            </a:extLst>
          </p:cNvPr>
          <p:cNvSpPr>
            <a:spLocks noGrp="1"/>
          </p:cNvSpPr>
          <p:nvPr/>
        </p:nvSpPr>
        <p:spPr>
          <a:xfrm>
            <a:off x="9734550" y="2038350"/>
            <a:ext cx="1885950" cy="666750"/>
          </a:xfrm>
          <a:prstGeom prst="roundRect">
            <a:avLst>
              <a:gd name="adj" fmla="val 20000"/>
            </a:avLst>
          </a:prstGeom>
          <a:solidFill>
            <a:srgbClr val="F8ECE5"/>
          </a:solidFill>
          <a:ln w="9525">
            <a:solidFill>
              <a:srgbClr val="D26A3A"/>
            </a:solidFill>
            <a:prstDash val="solid"/>
          </a:ln>
        </p:spPr>
      </p:sp>
      <p:sp>
        <p:nvSpPr>
          <p:cNvPr id="15" name="text">
            <a:extLst>
              <a:ext uri="{FF2B5EF4-FFF2-40B4-BE49-F238E27FC236}">
                <a16:creationId xmlns:a16="http://schemas.microsoft.com/office/drawing/2014/main" id="{B5E01CD1-F760-4928-8F9C-FD36525493F1}"/>
              </a:ext>
            </a:extLst>
          </p:cNvPr>
          <p:cNvSpPr>
            <a:spLocks noGrp="1"/>
          </p:cNvSpPr>
          <p:nvPr/>
        </p:nvSpPr>
        <p:spPr>
          <a:xfrm>
            <a:off x="9734550" y="2038350"/>
            <a:ext cx="1885950" cy="666750"/>
          </a:xfrm>
          <a:prstGeom prst="rect">
            <a:avLst/>
          </a:prstGeom>
          <a:noFill/>
          <a:ln w="0">
            <a:noFill/>
            <a:prstDash val="solid"/>
          </a:ln>
        </p:spPr>
        <p:txBody>
          <a:bodyPr anchor="ctr"/>
          <a:lstStyle/>
          <a:p>
            <a:pPr algn="ctr">
              <a:buNone/>
              <a:defRPr sz="1500" b="1">
                <a:solidFill>
                  <a:srgbClr val="D26A3A"/>
                </a:solidFill>
              </a:defRPr>
            </a:pPr>
            <a:r>
              <a:rPr sz="1500" b="1">
                <a:solidFill>
                  <a:srgbClr val="D26A3A"/>
                </a:solidFill>
              </a:rPr>
              <a:t>Sõjaline oht</a:t>
            </a:r>
          </a:p>
        </p:txBody>
      </p:sp>
      <p:sp>
        <p:nvSpPr>
          <p:cNvPr id="16" name="text">
            <a:extLst>
              <a:ext uri="{FF2B5EF4-FFF2-40B4-BE49-F238E27FC236}">
                <a16:creationId xmlns:a16="http://schemas.microsoft.com/office/drawing/2014/main" id="{4FA59A9D-4909-42C1-B946-E31C4AA415D2}"/>
              </a:ext>
            </a:extLst>
          </p:cNvPr>
          <p:cNvSpPr>
            <a:spLocks noGrp="1"/>
          </p:cNvSpPr>
          <p:nvPr/>
        </p:nvSpPr>
        <p:spPr>
          <a:xfrm>
            <a:off x="1714500" y="3619500"/>
            <a:ext cx="8763000" cy="400050"/>
          </a:xfrm>
          <a:prstGeom prst="rect">
            <a:avLst/>
          </a:prstGeom>
          <a:noFill/>
          <a:ln w="0">
            <a:noFill/>
            <a:prstDash val="solid"/>
          </a:ln>
        </p:spPr>
        <p:txBody>
          <a:bodyPr anchor="ctr"/>
          <a:lstStyle/>
          <a:p>
            <a:pPr algn="ctr">
              <a:buNone/>
              <a:defRPr sz="1800" b="0">
                <a:solidFill>
                  <a:srgbClr val="526064"/>
                </a:solidFill>
              </a:defRPr>
            </a:pPr>
            <a:r>
              <a:rPr sz="1800" b="0">
                <a:solidFill>
                  <a:srgbClr val="526064"/>
                </a:solidFill>
              </a:rPr>
              <a:t>Sinu küsimus on alati sama:</a:t>
            </a:r>
          </a:p>
        </p:txBody>
      </p:sp>
      <p:sp>
        <p:nvSpPr>
          <p:cNvPr id="17" name="text">
            <a:extLst>
              <a:ext uri="{FF2B5EF4-FFF2-40B4-BE49-F238E27FC236}">
                <a16:creationId xmlns:a16="http://schemas.microsoft.com/office/drawing/2014/main" id="{76760A1D-F5CB-455C-B5F6-A7F9036C4709}"/>
              </a:ext>
            </a:extLst>
          </p:cNvPr>
          <p:cNvSpPr>
            <a:spLocks noGrp="1"/>
          </p:cNvSpPr>
          <p:nvPr/>
        </p:nvSpPr>
        <p:spPr>
          <a:xfrm>
            <a:off x="1143000" y="4171950"/>
            <a:ext cx="9906000" cy="666750"/>
          </a:xfrm>
          <a:prstGeom prst="rect">
            <a:avLst/>
          </a:prstGeom>
          <a:noFill/>
          <a:ln w="0">
            <a:noFill/>
            <a:prstDash val="solid"/>
          </a:ln>
        </p:spPr>
        <p:txBody>
          <a:bodyPr anchor="ctr"/>
          <a:lstStyle/>
          <a:p>
            <a:pPr algn="ctr">
              <a:buNone/>
              <a:defRPr sz="2400" b="1">
                <a:solidFill>
                  <a:srgbClr val="173B45"/>
                </a:solidFill>
              </a:defRPr>
            </a:pPr>
            <a:r>
              <a:rPr sz="2400" b="1" dirty="0">
                <a:solidFill>
                  <a:srgbClr val="173B45"/>
                </a:solidFill>
              </a:rPr>
              <a:t>mis </a:t>
            </a:r>
            <a:r>
              <a:rPr sz="2400" b="1" dirty="0" err="1">
                <a:solidFill>
                  <a:srgbClr val="173B45"/>
                </a:solidFill>
              </a:rPr>
              <a:t>lakkab</a:t>
            </a:r>
            <a:r>
              <a:rPr sz="2400" b="1" dirty="0">
                <a:solidFill>
                  <a:srgbClr val="173B45"/>
                </a:solidFill>
              </a:rPr>
              <a:t> </a:t>
            </a:r>
            <a:r>
              <a:rPr sz="2400" b="1" dirty="0" err="1">
                <a:solidFill>
                  <a:srgbClr val="173B45"/>
                </a:solidFill>
              </a:rPr>
              <a:t>minu</a:t>
            </a:r>
            <a:r>
              <a:rPr sz="2400" b="1" dirty="0">
                <a:solidFill>
                  <a:srgbClr val="173B45"/>
                </a:solidFill>
              </a:rPr>
              <a:t> </a:t>
            </a:r>
            <a:r>
              <a:rPr sz="2400" b="1" dirty="0" err="1">
                <a:solidFill>
                  <a:srgbClr val="173B45"/>
                </a:solidFill>
              </a:rPr>
              <a:t>elus</a:t>
            </a:r>
            <a:r>
              <a:rPr sz="2400" b="1" dirty="0">
                <a:solidFill>
                  <a:srgbClr val="173B45"/>
                </a:solidFill>
              </a:rPr>
              <a:t> </a:t>
            </a:r>
            <a:r>
              <a:rPr sz="2400" b="1" dirty="0" err="1">
                <a:solidFill>
                  <a:srgbClr val="173B45"/>
                </a:solidFill>
              </a:rPr>
              <a:t>toimimast</a:t>
            </a:r>
            <a:r>
              <a:rPr sz="2400" b="1" dirty="0">
                <a:solidFill>
                  <a:srgbClr val="173B45"/>
                </a:solidFill>
              </a:rPr>
              <a:t> ja </a:t>
            </a:r>
            <a:r>
              <a:rPr sz="2400" b="1" dirty="0" err="1">
                <a:solidFill>
                  <a:srgbClr val="173B45"/>
                </a:solidFill>
              </a:rPr>
              <a:t>mida</a:t>
            </a:r>
            <a:r>
              <a:rPr sz="2400" b="1" dirty="0">
                <a:solidFill>
                  <a:srgbClr val="173B45"/>
                </a:solidFill>
              </a:rPr>
              <a:t> teen </a:t>
            </a:r>
            <a:r>
              <a:rPr sz="2400" b="1" dirty="0" err="1">
                <a:solidFill>
                  <a:srgbClr val="173B45"/>
                </a:solidFill>
              </a:rPr>
              <a:t>selle</a:t>
            </a:r>
            <a:r>
              <a:rPr sz="2400" b="1" dirty="0">
                <a:solidFill>
                  <a:srgbClr val="173B45"/>
                </a:solidFill>
              </a:rPr>
              <a:t> </a:t>
            </a:r>
            <a:r>
              <a:rPr sz="2400" b="1" dirty="0" err="1">
                <a:solidFill>
                  <a:srgbClr val="173B45"/>
                </a:solidFill>
              </a:rPr>
              <a:t>asemel</a:t>
            </a:r>
            <a:r>
              <a:rPr sz="2400" b="1" dirty="0">
                <a:solidFill>
                  <a:srgbClr val="173B45"/>
                </a:solidFill>
              </a:rPr>
              <a:t>?</a:t>
            </a:r>
          </a:p>
        </p:txBody>
      </p:sp>
    </p:spTree>
    <p:extLst>
      <p:ext uri="{BB962C8B-B14F-4D97-AF65-F5344CB8AC3E}">
        <p14:creationId xmlns:p14="http://schemas.microsoft.com/office/powerpoint/2010/main" val="620763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text">
            <a:extLst>
              <a:ext uri="{FF2B5EF4-FFF2-40B4-BE49-F238E27FC236}">
                <a16:creationId xmlns:a16="http://schemas.microsoft.com/office/drawing/2014/main" id="{FE137869-4128-49A1-9994-7C2521B6BA7C}"/>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KRIISI LOOGIKA</a:t>
            </a:r>
          </a:p>
        </p:txBody>
      </p:sp>
      <p:sp>
        <p:nvSpPr>
          <p:cNvPr id="2" name="Straight Connector 1">
            <a:extLst>
              <a:ext uri="{FF2B5EF4-FFF2-40B4-BE49-F238E27FC236}">
                <a16:creationId xmlns:a16="http://schemas.microsoft.com/office/drawing/2014/main" id="{C5C1F570-99B7-413F-B9B0-FA392CFCFCAA}"/>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875A60CF-6DA3-4614-8C60-6CA35EB2845E}"/>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0354D13F-69F0-4F68-A507-E66A450289CE}"/>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6</a:t>
            </a:r>
          </a:p>
        </p:txBody>
      </p:sp>
      <p:sp>
        <p:nvSpPr>
          <p:cNvPr id="5" name="text">
            <a:extLst>
              <a:ext uri="{FF2B5EF4-FFF2-40B4-BE49-F238E27FC236}">
                <a16:creationId xmlns:a16="http://schemas.microsoft.com/office/drawing/2014/main" id="{A9D22771-07C4-4BF8-94B6-C892A83C2DDC}"/>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Elektrikatkestus käivitab sõltuvuste ahela</a:t>
            </a:r>
          </a:p>
        </p:txBody>
      </p:sp>
      <p:sp>
        <p:nvSpPr>
          <p:cNvPr id="6" name="arrow-line">
            <a:extLst>
              <a:ext uri="{FF2B5EF4-FFF2-40B4-BE49-F238E27FC236}">
                <a16:creationId xmlns:a16="http://schemas.microsoft.com/office/drawing/2014/main" id="{E09D7212-B628-4C19-8F3C-4185C19ACE84}"/>
              </a:ext>
            </a:extLst>
          </p:cNvPr>
          <p:cNvSpPr>
            <a:spLocks noGrp="1"/>
          </p:cNvSpPr>
          <p:nvPr/>
        </p:nvSpPr>
        <p:spPr>
          <a:xfrm>
            <a:off x="2400300" y="3028950"/>
            <a:ext cx="590550" cy="76200"/>
          </a:xfrm>
          <a:prstGeom prst="rect">
            <a:avLst/>
          </a:prstGeom>
          <a:solidFill>
            <a:srgbClr val="D26A3A"/>
          </a:solidFill>
          <a:ln w="9525">
            <a:solidFill>
              <a:srgbClr val="D26A3A"/>
            </a:solidFill>
            <a:prstDash val="solid"/>
          </a:ln>
        </p:spPr>
      </p:sp>
      <p:sp>
        <p:nvSpPr>
          <p:cNvPr id="7" name="dependency">
            <a:extLst>
              <a:ext uri="{FF2B5EF4-FFF2-40B4-BE49-F238E27FC236}">
                <a16:creationId xmlns:a16="http://schemas.microsoft.com/office/drawing/2014/main" id="{ADBC9226-8B63-49B2-9865-3EBF84D1B693}"/>
              </a:ext>
            </a:extLst>
          </p:cNvPr>
          <p:cNvSpPr>
            <a:spLocks noGrp="1"/>
          </p:cNvSpPr>
          <p:nvPr/>
        </p:nvSpPr>
        <p:spPr>
          <a:xfrm>
            <a:off x="571500" y="2571750"/>
            <a:ext cx="1428750" cy="990600"/>
          </a:xfrm>
          <a:prstGeom prst="roundRect">
            <a:avLst>
              <a:gd name="adj" fmla="val 17308"/>
            </a:avLst>
          </a:prstGeom>
          <a:solidFill>
            <a:srgbClr val="D26A3A"/>
          </a:solidFill>
          <a:ln w="0">
            <a:noFill/>
            <a:prstDash val="solid"/>
          </a:ln>
        </p:spPr>
      </p:sp>
      <p:sp>
        <p:nvSpPr>
          <p:cNvPr id="8" name="text">
            <a:extLst>
              <a:ext uri="{FF2B5EF4-FFF2-40B4-BE49-F238E27FC236}">
                <a16:creationId xmlns:a16="http://schemas.microsoft.com/office/drawing/2014/main" id="{DC7874F4-0EAC-4365-8A86-FF800BDBEC12}"/>
              </a:ext>
            </a:extLst>
          </p:cNvPr>
          <p:cNvSpPr>
            <a:spLocks noGrp="1"/>
          </p:cNvSpPr>
          <p:nvPr/>
        </p:nvSpPr>
        <p:spPr>
          <a:xfrm>
            <a:off x="571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ELEKTER</a:t>
            </a:r>
          </a:p>
        </p:txBody>
      </p:sp>
      <p:sp>
        <p:nvSpPr>
          <p:cNvPr id="9" name="arrow-line">
            <a:extLst>
              <a:ext uri="{FF2B5EF4-FFF2-40B4-BE49-F238E27FC236}">
                <a16:creationId xmlns:a16="http://schemas.microsoft.com/office/drawing/2014/main" id="{476F3E47-E5F9-42E2-99E3-3043EC0F474C}"/>
              </a:ext>
            </a:extLst>
          </p:cNvPr>
          <p:cNvSpPr>
            <a:spLocks noGrp="1"/>
          </p:cNvSpPr>
          <p:nvPr/>
        </p:nvSpPr>
        <p:spPr>
          <a:xfrm>
            <a:off x="4210050" y="3028950"/>
            <a:ext cx="590550" cy="76200"/>
          </a:xfrm>
          <a:prstGeom prst="rect">
            <a:avLst/>
          </a:prstGeom>
          <a:solidFill>
            <a:srgbClr val="D26A3A"/>
          </a:solidFill>
          <a:ln w="9525">
            <a:solidFill>
              <a:srgbClr val="D26A3A"/>
            </a:solidFill>
            <a:prstDash val="solid"/>
          </a:ln>
        </p:spPr>
      </p:sp>
      <p:sp>
        <p:nvSpPr>
          <p:cNvPr id="10" name="dependency">
            <a:extLst>
              <a:ext uri="{FF2B5EF4-FFF2-40B4-BE49-F238E27FC236}">
                <a16:creationId xmlns:a16="http://schemas.microsoft.com/office/drawing/2014/main" id="{F8208E98-34A4-4B1F-912D-7254F62E8A24}"/>
              </a:ext>
            </a:extLst>
          </p:cNvPr>
          <p:cNvSpPr>
            <a:spLocks noGrp="1"/>
          </p:cNvSpPr>
          <p:nvPr/>
        </p:nvSpPr>
        <p:spPr>
          <a:xfrm>
            <a:off x="2476500" y="2571750"/>
            <a:ext cx="1428750" cy="990600"/>
          </a:xfrm>
          <a:prstGeom prst="roundRect">
            <a:avLst>
              <a:gd name="adj" fmla="val 17308"/>
            </a:avLst>
          </a:prstGeom>
          <a:solidFill>
            <a:srgbClr val="1F6F78"/>
          </a:solidFill>
          <a:ln w="0">
            <a:noFill/>
            <a:prstDash val="solid"/>
          </a:ln>
        </p:spPr>
      </p:sp>
      <p:sp>
        <p:nvSpPr>
          <p:cNvPr id="11" name="text">
            <a:extLst>
              <a:ext uri="{FF2B5EF4-FFF2-40B4-BE49-F238E27FC236}">
                <a16:creationId xmlns:a16="http://schemas.microsoft.com/office/drawing/2014/main" id="{B05C70C4-90E7-4E48-A197-B234A2E8DDA1}"/>
              </a:ext>
            </a:extLst>
          </p:cNvPr>
          <p:cNvSpPr>
            <a:spLocks noGrp="1"/>
          </p:cNvSpPr>
          <p:nvPr/>
        </p:nvSpPr>
        <p:spPr>
          <a:xfrm>
            <a:off x="2476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VESI</a:t>
            </a:r>
          </a:p>
        </p:txBody>
      </p:sp>
      <p:sp>
        <p:nvSpPr>
          <p:cNvPr id="12" name="arrow-line">
            <a:extLst>
              <a:ext uri="{FF2B5EF4-FFF2-40B4-BE49-F238E27FC236}">
                <a16:creationId xmlns:a16="http://schemas.microsoft.com/office/drawing/2014/main" id="{D2805A88-44BF-4CF8-8133-64D744DF57C6}"/>
              </a:ext>
            </a:extLst>
          </p:cNvPr>
          <p:cNvSpPr>
            <a:spLocks noGrp="1"/>
          </p:cNvSpPr>
          <p:nvPr/>
        </p:nvSpPr>
        <p:spPr>
          <a:xfrm>
            <a:off x="6019800" y="3028950"/>
            <a:ext cx="590550" cy="76200"/>
          </a:xfrm>
          <a:prstGeom prst="rect">
            <a:avLst/>
          </a:prstGeom>
          <a:solidFill>
            <a:srgbClr val="D26A3A"/>
          </a:solidFill>
          <a:ln w="9525">
            <a:solidFill>
              <a:srgbClr val="D26A3A"/>
            </a:solidFill>
            <a:prstDash val="solid"/>
          </a:ln>
        </p:spPr>
      </p:sp>
      <p:sp>
        <p:nvSpPr>
          <p:cNvPr id="13" name="dependency">
            <a:extLst>
              <a:ext uri="{FF2B5EF4-FFF2-40B4-BE49-F238E27FC236}">
                <a16:creationId xmlns:a16="http://schemas.microsoft.com/office/drawing/2014/main" id="{7DB9F4C3-B067-40EC-AFEF-E5D02EC19845}"/>
              </a:ext>
            </a:extLst>
          </p:cNvPr>
          <p:cNvSpPr>
            <a:spLocks noGrp="1"/>
          </p:cNvSpPr>
          <p:nvPr/>
        </p:nvSpPr>
        <p:spPr>
          <a:xfrm>
            <a:off x="4381500" y="2571750"/>
            <a:ext cx="1428750" cy="990600"/>
          </a:xfrm>
          <a:prstGeom prst="roundRect">
            <a:avLst>
              <a:gd name="adj" fmla="val 17308"/>
            </a:avLst>
          </a:prstGeom>
          <a:solidFill>
            <a:srgbClr val="1F6F78"/>
          </a:solidFill>
          <a:ln w="0">
            <a:noFill/>
            <a:prstDash val="solid"/>
          </a:ln>
        </p:spPr>
      </p:sp>
      <p:sp>
        <p:nvSpPr>
          <p:cNvPr id="14" name="text">
            <a:extLst>
              <a:ext uri="{FF2B5EF4-FFF2-40B4-BE49-F238E27FC236}">
                <a16:creationId xmlns:a16="http://schemas.microsoft.com/office/drawing/2014/main" id="{EAC9B3E3-E1EA-42A3-B0A1-1384CAE06C72}"/>
              </a:ext>
            </a:extLst>
          </p:cNvPr>
          <p:cNvSpPr>
            <a:spLocks noGrp="1"/>
          </p:cNvSpPr>
          <p:nvPr/>
        </p:nvSpPr>
        <p:spPr>
          <a:xfrm>
            <a:off x="4381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SIDE</a:t>
            </a:r>
          </a:p>
        </p:txBody>
      </p:sp>
      <p:sp>
        <p:nvSpPr>
          <p:cNvPr id="15" name="arrow-line">
            <a:extLst>
              <a:ext uri="{FF2B5EF4-FFF2-40B4-BE49-F238E27FC236}">
                <a16:creationId xmlns:a16="http://schemas.microsoft.com/office/drawing/2014/main" id="{40ABABF7-F51B-41AF-AC0C-CF10096FBB8A}"/>
              </a:ext>
            </a:extLst>
          </p:cNvPr>
          <p:cNvSpPr>
            <a:spLocks noGrp="1"/>
          </p:cNvSpPr>
          <p:nvPr/>
        </p:nvSpPr>
        <p:spPr>
          <a:xfrm>
            <a:off x="7829550" y="3028950"/>
            <a:ext cx="590550" cy="76200"/>
          </a:xfrm>
          <a:prstGeom prst="rect">
            <a:avLst/>
          </a:prstGeom>
          <a:solidFill>
            <a:srgbClr val="D26A3A"/>
          </a:solidFill>
          <a:ln w="9525">
            <a:solidFill>
              <a:srgbClr val="D26A3A"/>
            </a:solidFill>
            <a:prstDash val="solid"/>
          </a:ln>
        </p:spPr>
      </p:sp>
      <p:sp>
        <p:nvSpPr>
          <p:cNvPr id="16" name="dependency">
            <a:extLst>
              <a:ext uri="{FF2B5EF4-FFF2-40B4-BE49-F238E27FC236}">
                <a16:creationId xmlns:a16="http://schemas.microsoft.com/office/drawing/2014/main" id="{D037F0AF-8703-40A3-B089-9E93E74259EC}"/>
              </a:ext>
            </a:extLst>
          </p:cNvPr>
          <p:cNvSpPr>
            <a:spLocks noGrp="1"/>
          </p:cNvSpPr>
          <p:nvPr/>
        </p:nvSpPr>
        <p:spPr>
          <a:xfrm>
            <a:off x="6286500" y="2571750"/>
            <a:ext cx="1428750" cy="990600"/>
          </a:xfrm>
          <a:prstGeom prst="roundRect">
            <a:avLst>
              <a:gd name="adj" fmla="val 17308"/>
            </a:avLst>
          </a:prstGeom>
          <a:solidFill>
            <a:srgbClr val="1F6F78"/>
          </a:solidFill>
          <a:ln w="0">
            <a:noFill/>
            <a:prstDash val="solid"/>
          </a:ln>
        </p:spPr>
      </p:sp>
      <p:sp>
        <p:nvSpPr>
          <p:cNvPr id="17" name="text">
            <a:extLst>
              <a:ext uri="{FF2B5EF4-FFF2-40B4-BE49-F238E27FC236}">
                <a16:creationId xmlns:a16="http://schemas.microsoft.com/office/drawing/2014/main" id="{77FED24C-1F80-44FF-8620-D0E6826CFB97}"/>
              </a:ext>
            </a:extLst>
          </p:cNvPr>
          <p:cNvSpPr>
            <a:spLocks noGrp="1"/>
          </p:cNvSpPr>
          <p:nvPr/>
        </p:nvSpPr>
        <p:spPr>
          <a:xfrm>
            <a:off x="6286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KÜTE</a:t>
            </a:r>
          </a:p>
        </p:txBody>
      </p:sp>
      <p:sp>
        <p:nvSpPr>
          <p:cNvPr id="18" name="arrow-line">
            <a:extLst>
              <a:ext uri="{FF2B5EF4-FFF2-40B4-BE49-F238E27FC236}">
                <a16:creationId xmlns:a16="http://schemas.microsoft.com/office/drawing/2014/main" id="{6A489232-E1E8-4F30-A7D5-DD130E889BAA}"/>
              </a:ext>
            </a:extLst>
          </p:cNvPr>
          <p:cNvSpPr>
            <a:spLocks noGrp="1"/>
          </p:cNvSpPr>
          <p:nvPr/>
        </p:nvSpPr>
        <p:spPr>
          <a:xfrm>
            <a:off x="9639300" y="3028950"/>
            <a:ext cx="590550" cy="76200"/>
          </a:xfrm>
          <a:prstGeom prst="rect">
            <a:avLst/>
          </a:prstGeom>
          <a:solidFill>
            <a:srgbClr val="D26A3A"/>
          </a:solidFill>
          <a:ln w="9525">
            <a:solidFill>
              <a:srgbClr val="D26A3A"/>
            </a:solidFill>
            <a:prstDash val="solid"/>
          </a:ln>
        </p:spPr>
      </p:sp>
      <p:sp>
        <p:nvSpPr>
          <p:cNvPr id="19" name="dependency">
            <a:extLst>
              <a:ext uri="{FF2B5EF4-FFF2-40B4-BE49-F238E27FC236}">
                <a16:creationId xmlns:a16="http://schemas.microsoft.com/office/drawing/2014/main" id="{51F8A014-3B11-4C2D-9B2F-D0C7DF60C656}"/>
              </a:ext>
            </a:extLst>
          </p:cNvPr>
          <p:cNvSpPr>
            <a:spLocks noGrp="1"/>
          </p:cNvSpPr>
          <p:nvPr/>
        </p:nvSpPr>
        <p:spPr>
          <a:xfrm>
            <a:off x="8191500" y="2571750"/>
            <a:ext cx="1428750" cy="990600"/>
          </a:xfrm>
          <a:prstGeom prst="roundRect">
            <a:avLst>
              <a:gd name="adj" fmla="val 17308"/>
            </a:avLst>
          </a:prstGeom>
          <a:solidFill>
            <a:srgbClr val="1F6F78"/>
          </a:solidFill>
          <a:ln w="0">
            <a:noFill/>
            <a:prstDash val="solid"/>
          </a:ln>
        </p:spPr>
      </p:sp>
      <p:sp>
        <p:nvSpPr>
          <p:cNvPr id="20" name="text">
            <a:extLst>
              <a:ext uri="{FF2B5EF4-FFF2-40B4-BE49-F238E27FC236}">
                <a16:creationId xmlns:a16="http://schemas.microsoft.com/office/drawing/2014/main" id="{255BDE47-031E-46DF-BBF8-AD420FADA6D3}"/>
              </a:ext>
            </a:extLst>
          </p:cNvPr>
          <p:cNvSpPr>
            <a:spLocks noGrp="1"/>
          </p:cNvSpPr>
          <p:nvPr/>
        </p:nvSpPr>
        <p:spPr>
          <a:xfrm>
            <a:off x="8191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MAKSED</a:t>
            </a:r>
          </a:p>
        </p:txBody>
      </p:sp>
      <p:sp>
        <p:nvSpPr>
          <p:cNvPr id="21" name="dependency">
            <a:extLst>
              <a:ext uri="{FF2B5EF4-FFF2-40B4-BE49-F238E27FC236}">
                <a16:creationId xmlns:a16="http://schemas.microsoft.com/office/drawing/2014/main" id="{5C4CB57A-2228-44E8-B5C1-9287B19EB743}"/>
              </a:ext>
            </a:extLst>
          </p:cNvPr>
          <p:cNvSpPr>
            <a:spLocks noGrp="1"/>
          </p:cNvSpPr>
          <p:nvPr/>
        </p:nvSpPr>
        <p:spPr>
          <a:xfrm>
            <a:off x="10096500" y="2571750"/>
            <a:ext cx="1428750" cy="990600"/>
          </a:xfrm>
          <a:prstGeom prst="roundRect">
            <a:avLst>
              <a:gd name="adj" fmla="val 17308"/>
            </a:avLst>
          </a:prstGeom>
          <a:solidFill>
            <a:srgbClr val="1F6F78"/>
          </a:solidFill>
          <a:ln w="0">
            <a:noFill/>
            <a:prstDash val="solid"/>
          </a:ln>
        </p:spPr>
      </p:sp>
      <p:sp>
        <p:nvSpPr>
          <p:cNvPr id="22" name="text">
            <a:extLst>
              <a:ext uri="{FF2B5EF4-FFF2-40B4-BE49-F238E27FC236}">
                <a16:creationId xmlns:a16="http://schemas.microsoft.com/office/drawing/2014/main" id="{9922CD39-A070-4DAD-A161-826FEB3E2245}"/>
              </a:ext>
            </a:extLst>
          </p:cNvPr>
          <p:cNvSpPr>
            <a:spLocks noGrp="1"/>
          </p:cNvSpPr>
          <p:nvPr/>
        </p:nvSpPr>
        <p:spPr>
          <a:xfrm>
            <a:off x="10096500" y="2571750"/>
            <a:ext cx="1428750" cy="990600"/>
          </a:xfrm>
          <a:prstGeom prst="rect">
            <a:avLst/>
          </a:prstGeom>
          <a:noFill/>
          <a:ln w="0">
            <a:noFill/>
            <a:prstDash val="solid"/>
          </a:ln>
        </p:spPr>
        <p:txBody>
          <a:bodyPr anchor="ctr"/>
          <a:lstStyle/>
          <a:p>
            <a:pPr algn="ctr">
              <a:buNone/>
              <a:defRPr sz="1350" b="1">
                <a:solidFill>
                  <a:srgbClr val="FFFFFF"/>
                </a:solidFill>
              </a:defRPr>
            </a:pPr>
            <a:r>
              <a:rPr sz="1350" b="1">
                <a:solidFill>
                  <a:srgbClr val="FFFFFF"/>
                </a:solidFill>
              </a:rPr>
              <a:t>LIIKUMINE</a:t>
            </a:r>
          </a:p>
        </p:txBody>
      </p:sp>
      <p:sp>
        <p:nvSpPr>
          <p:cNvPr id="23" name="text">
            <a:extLst>
              <a:ext uri="{FF2B5EF4-FFF2-40B4-BE49-F238E27FC236}">
                <a16:creationId xmlns:a16="http://schemas.microsoft.com/office/drawing/2014/main" id="{0D7D5337-4F98-4865-80C8-860F6C68F095}"/>
              </a:ext>
            </a:extLst>
          </p:cNvPr>
          <p:cNvSpPr>
            <a:spLocks noGrp="1"/>
          </p:cNvSpPr>
          <p:nvPr/>
        </p:nvSpPr>
        <p:spPr>
          <a:xfrm>
            <a:off x="1428750" y="4238625"/>
            <a:ext cx="9334500" cy="457200"/>
          </a:xfrm>
          <a:prstGeom prst="rect">
            <a:avLst/>
          </a:prstGeom>
          <a:noFill/>
          <a:ln w="0">
            <a:noFill/>
            <a:prstDash val="solid"/>
          </a:ln>
        </p:spPr>
        <p:txBody>
          <a:bodyPr anchor="ctr"/>
          <a:lstStyle/>
          <a:p>
            <a:pPr algn="ctr">
              <a:buNone/>
              <a:defRPr sz="1875" b="1">
                <a:solidFill>
                  <a:srgbClr val="173B45"/>
                </a:solidFill>
              </a:defRPr>
            </a:pPr>
            <a:r>
              <a:rPr sz="1875" b="1" dirty="0" err="1">
                <a:solidFill>
                  <a:srgbClr val="173B45"/>
                </a:solidFill>
              </a:rPr>
              <a:t>Kõik</a:t>
            </a:r>
            <a:r>
              <a:rPr sz="1875" b="1" dirty="0">
                <a:solidFill>
                  <a:srgbClr val="173B45"/>
                </a:solidFill>
              </a:rPr>
              <a:t> </a:t>
            </a:r>
            <a:r>
              <a:rPr sz="1875" b="1" dirty="0" err="1">
                <a:solidFill>
                  <a:srgbClr val="173B45"/>
                </a:solidFill>
              </a:rPr>
              <a:t>ei</a:t>
            </a:r>
            <a:r>
              <a:rPr sz="1875" b="1" dirty="0">
                <a:solidFill>
                  <a:srgbClr val="173B45"/>
                </a:solidFill>
              </a:rPr>
              <a:t> </a:t>
            </a:r>
            <a:r>
              <a:rPr sz="1875" b="1" dirty="0" err="1">
                <a:solidFill>
                  <a:srgbClr val="173B45"/>
                </a:solidFill>
              </a:rPr>
              <a:t>katke</a:t>
            </a:r>
            <a:r>
              <a:rPr sz="1875" b="1" dirty="0">
                <a:solidFill>
                  <a:srgbClr val="173B45"/>
                </a:solidFill>
              </a:rPr>
              <a:t> </a:t>
            </a:r>
            <a:r>
              <a:rPr sz="1875" b="1" dirty="0" err="1">
                <a:solidFill>
                  <a:srgbClr val="173B45"/>
                </a:solidFill>
              </a:rPr>
              <a:t>korraga</a:t>
            </a:r>
            <a:r>
              <a:rPr sz="1875" b="1" dirty="0">
                <a:solidFill>
                  <a:srgbClr val="173B45"/>
                </a:solidFill>
              </a:rPr>
              <a:t> aga </a:t>
            </a:r>
            <a:r>
              <a:rPr sz="1875" b="1" dirty="0" err="1">
                <a:solidFill>
                  <a:srgbClr val="173B45"/>
                </a:solidFill>
              </a:rPr>
              <a:t>iga</a:t>
            </a:r>
            <a:r>
              <a:rPr sz="1875" b="1" dirty="0">
                <a:solidFill>
                  <a:srgbClr val="173B45"/>
                </a:solidFill>
              </a:rPr>
              <a:t> </a:t>
            </a:r>
            <a:r>
              <a:rPr sz="1875" b="1" dirty="0" err="1">
                <a:solidFill>
                  <a:srgbClr val="173B45"/>
                </a:solidFill>
              </a:rPr>
              <a:t>järgmine</a:t>
            </a:r>
            <a:r>
              <a:rPr sz="1875" b="1" dirty="0">
                <a:solidFill>
                  <a:srgbClr val="173B45"/>
                </a:solidFill>
              </a:rPr>
              <a:t> </a:t>
            </a:r>
            <a:r>
              <a:rPr sz="1875" b="1" dirty="0" err="1">
                <a:solidFill>
                  <a:srgbClr val="173B45"/>
                </a:solidFill>
              </a:rPr>
              <a:t>tund</a:t>
            </a:r>
            <a:r>
              <a:rPr sz="1875" b="1" dirty="0">
                <a:solidFill>
                  <a:srgbClr val="173B45"/>
                </a:solidFill>
              </a:rPr>
              <a:t> </a:t>
            </a:r>
            <a:r>
              <a:rPr sz="1875" b="1" dirty="0" err="1">
                <a:solidFill>
                  <a:srgbClr val="173B45"/>
                </a:solidFill>
              </a:rPr>
              <a:t>võib</a:t>
            </a:r>
            <a:r>
              <a:rPr sz="1875" b="1" dirty="0">
                <a:solidFill>
                  <a:srgbClr val="173B45"/>
                </a:solidFill>
              </a:rPr>
              <a:t> </a:t>
            </a:r>
            <a:r>
              <a:rPr sz="1875" b="1" dirty="0" err="1">
                <a:solidFill>
                  <a:srgbClr val="173B45"/>
                </a:solidFill>
              </a:rPr>
              <a:t>muuta</a:t>
            </a:r>
            <a:r>
              <a:rPr sz="1875" b="1" dirty="0">
                <a:solidFill>
                  <a:srgbClr val="173B45"/>
                </a:solidFill>
              </a:rPr>
              <a:t> </a:t>
            </a:r>
            <a:r>
              <a:rPr sz="1875" b="1" dirty="0" err="1">
                <a:solidFill>
                  <a:srgbClr val="173B45"/>
                </a:solidFill>
              </a:rPr>
              <a:t>rohkem</a:t>
            </a:r>
            <a:r>
              <a:rPr sz="1875" b="1" dirty="0">
                <a:solidFill>
                  <a:srgbClr val="173B45"/>
                </a:solidFill>
              </a:rPr>
              <a:t>.</a:t>
            </a:r>
          </a:p>
        </p:txBody>
      </p:sp>
    </p:spTree>
    <p:extLst>
      <p:ext uri="{BB962C8B-B14F-4D97-AF65-F5344CB8AC3E}">
        <p14:creationId xmlns:p14="http://schemas.microsoft.com/office/powerpoint/2010/main" val="372308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DA945026-CFAA-4C01-9601-89C4D3E7DBF2}"/>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TEADMISTE KONTROLL</a:t>
            </a:r>
          </a:p>
        </p:txBody>
      </p:sp>
      <p:sp>
        <p:nvSpPr>
          <p:cNvPr id="2" name="Straight Connector 1">
            <a:extLst>
              <a:ext uri="{FF2B5EF4-FFF2-40B4-BE49-F238E27FC236}">
                <a16:creationId xmlns:a16="http://schemas.microsoft.com/office/drawing/2014/main" id="{26158792-6A47-414F-AFD9-ED87FEEAD76B}"/>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28E7CF8F-275E-4FE7-A367-4E715CCB1C98}"/>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BB21AA2C-6A3A-4866-A341-FD5C3ACF8DF7}"/>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7</a:t>
            </a:r>
          </a:p>
        </p:txBody>
      </p:sp>
      <p:sp>
        <p:nvSpPr>
          <p:cNvPr id="5" name="text">
            <a:extLst>
              <a:ext uri="{FF2B5EF4-FFF2-40B4-BE49-F238E27FC236}">
                <a16:creationId xmlns:a16="http://schemas.microsoft.com/office/drawing/2014/main" id="{1428EE73-5D77-406B-90A3-11B5F666811A}"/>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Kahoot: mida sa juba tead?</a:t>
            </a:r>
          </a:p>
        </p:txBody>
      </p:sp>
      <p:sp>
        <p:nvSpPr>
          <p:cNvPr id="6" name="box">
            <a:extLst>
              <a:ext uri="{FF2B5EF4-FFF2-40B4-BE49-F238E27FC236}">
                <a16:creationId xmlns:a16="http://schemas.microsoft.com/office/drawing/2014/main" id="{78293DAF-309F-4D47-9088-C4128F4685BA}"/>
              </a:ext>
            </a:extLst>
          </p:cNvPr>
          <p:cNvSpPr>
            <a:spLocks noGrp="1"/>
          </p:cNvSpPr>
          <p:nvPr/>
        </p:nvSpPr>
        <p:spPr>
          <a:xfrm>
            <a:off x="1524000" y="2095500"/>
            <a:ext cx="9144000" cy="2571750"/>
          </a:xfrm>
          <a:prstGeom prst="roundRect">
            <a:avLst>
              <a:gd name="adj" fmla="val 8889"/>
            </a:avLst>
          </a:prstGeom>
          <a:solidFill>
            <a:srgbClr val="F8ECE5"/>
          </a:solidFill>
          <a:ln w="9525">
            <a:solidFill>
              <a:srgbClr val="D26A3A"/>
            </a:solidFill>
            <a:prstDash val="solid"/>
          </a:ln>
        </p:spPr>
      </p:sp>
      <p:sp>
        <p:nvSpPr>
          <p:cNvPr id="7" name="text">
            <a:extLst>
              <a:ext uri="{FF2B5EF4-FFF2-40B4-BE49-F238E27FC236}">
                <a16:creationId xmlns:a16="http://schemas.microsoft.com/office/drawing/2014/main" id="{0B930A85-7317-4F58-BBC5-4A1FEC9CF4C3}"/>
              </a:ext>
            </a:extLst>
          </p:cNvPr>
          <p:cNvSpPr>
            <a:spLocks noGrp="1"/>
          </p:cNvSpPr>
          <p:nvPr/>
        </p:nvSpPr>
        <p:spPr>
          <a:xfrm>
            <a:off x="2000250" y="2428875"/>
            <a:ext cx="8191500" cy="457200"/>
          </a:xfrm>
          <a:prstGeom prst="rect">
            <a:avLst/>
          </a:prstGeom>
          <a:noFill/>
          <a:ln w="0">
            <a:noFill/>
            <a:prstDash val="solid"/>
          </a:ln>
        </p:spPr>
        <p:txBody>
          <a:bodyPr anchor="ctr"/>
          <a:lstStyle/>
          <a:p>
            <a:pPr algn="ctr">
              <a:buNone/>
              <a:defRPr sz="2400" b="1">
                <a:solidFill>
                  <a:srgbClr val="D26A3A"/>
                </a:solidFill>
              </a:defRPr>
            </a:pPr>
            <a:r>
              <a:rPr sz="2400" b="1">
                <a:solidFill>
                  <a:srgbClr val="D26A3A"/>
                </a:solidFill>
              </a:rPr>
              <a:t>Ava kahoot.it</a:t>
            </a:r>
          </a:p>
        </p:txBody>
      </p:sp>
      <p:sp>
        <p:nvSpPr>
          <p:cNvPr id="8" name="text">
            <a:extLst>
              <a:ext uri="{FF2B5EF4-FFF2-40B4-BE49-F238E27FC236}">
                <a16:creationId xmlns:a16="http://schemas.microsoft.com/office/drawing/2014/main" id="{54ABB16A-2A95-4629-9E8F-4AC94BD4CF52}"/>
              </a:ext>
            </a:extLst>
          </p:cNvPr>
          <p:cNvSpPr>
            <a:spLocks noGrp="1"/>
          </p:cNvSpPr>
          <p:nvPr/>
        </p:nvSpPr>
        <p:spPr>
          <a:xfrm>
            <a:off x="2000250" y="3143250"/>
            <a:ext cx="8191500" cy="400050"/>
          </a:xfrm>
          <a:prstGeom prst="rect">
            <a:avLst/>
          </a:prstGeom>
          <a:noFill/>
          <a:ln w="0">
            <a:noFill/>
            <a:prstDash val="solid"/>
          </a:ln>
        </p:spPr>
        <p:txBody>
          <a:bodyPr anchor="ctr"/>
          <a:lstStyle/>
          <a:p>
            <a:pPr algn="ctr">
              <a:buNone/>
              <a:defRPr sz="1800" b="0">
                <a:solidFill>
                  <a:srgbClr val="111111"/>
                </a:solidFill>
              </a:defRPr>
            </a:pPr>
            <a:r>
              <a:rPr sz="1800" b="0">
                <a:solidFill>
                  <a:srgbClr val="111111"/>
                </a:solidFill>
              </a:rPr>
              <a:t>Sisesta mängukood ja vali endale nimi.</a:t>
            </a:r>
          </a:p>
        </p:txBody>
      </p:sp>
      <p:sp>
        <p:nvSpPr>
          <p:cNvPr id="9" name="text">
            <a:extLst>
              <a:ext uri="{FF2B5EF4-FFF2-40B4-BE49-F238E27FC236}">
                <a16:creationId xmlns:a16="http://schemas.microsoft.com/office/drawing/2014/main" id="{41937AE5-8A2A-4576-A773-04B230F24994}"/>
              </a:ext>
            </a:extLst>
          </p:cNvPr>
          <p:cNvSpPr>
            <a:spLocks noGrp="1"/>
          </p:cNvSpPr>
          <p:nvPr/>
        </p:nvSpPr>
        <p:spPr>
          <a:xfrm>
            <a:off x="2000250" y="3848100"/>
            <a:ext cx="8191500" cy="400050"/>
          </a:xfrm>
          <a:prstGeom prst="rect">
            <a:avLst/>
          </a:prstGeom>
          <a:noFill/>
          <a:ln w="0">
            <a:noFill/>
            <a:prstDash val="solid"/>
          </a:ln>
        </p:spPr>
        <p:txBody>
          <a:bodyPr anchor="ctr"/>
          <a:lstStyle/>
          <a:p>
            <a:pPr algn="ctr">
              <a:buNone/>
              <a:defRPr sz="1425" b="0">
                <a:solidFill>
                  <a:srgbClr val="526064"/>
                </a:solidFill>
              </a:defRPr>
            </a:pPr>
            <a:r>
              <a:rPr sz="1425" b="0">
                <a:solidFill>
                  <a:srgbClr val="526064"/>
                </a:solidFill>
              </a:rPr>
              <a:t>Eesmärk pole võita – eesmärk on avastada, mida tasub üle kontrollida.</a:t>
            </a:r>
          </a:p>
        </p:txBody>
      </p:sp>
    </p:spTree>
    <p:extLst>
      <p:ext uri="{BB962C8B-B14F-4D97-AF65-F5344CB8AC3E}">
        <p14:creationId xmlns:p14="http://schemas.microsoft.com/office/powerpoint/2010/main" val="522788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9973C571-5631-4147-9CEE-7E131EACBDB5}"/>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OTSUSTAMINE</a:t>
            </a:r>
          </a:p>
        </p:txBody>
      </p:sp>
      <p:sp>
        <p:nvSpPr>
          <p:cNvPr id="2" name="Straight Connector 1">
            <a:extLst>
              <a:ext uri="{FF2B5EF4-FFF2-40B4-BE49-F238E27FC236}">
                <a16:creationId xmlns:a16="http://schemas.microsoft.com/office/drawing/2014/main" id="{67EC3A5D-5085-426E-ABF2-7F9DA21EC493}"/>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4A48209E-E8C4-4744-BD28-B3B18FEF82C3}"/>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D582BAD6-AF38-48F7-979A-43CFF54CB7B4}"/>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8</a:t>
            </a:r>
          </a:p>
        </p:txBody>
      </p:sp>
      <p:sp>
        <p:nvSpPr>
          <p:cNvPr id="5" name="text">
            <a:extLst>
              <a:ext uri="{FF2B5EF4-FFF2-40B4-BE49-F238E27FC236}">
                <a16:creationId xmlns:a16="http://schemas.microsoft.com/office/drawing/2014/main" id="{9A9221C2-7432-4565-9F1C-0BDDC7A1932E}"/>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dirty="0">
                <a:solidFill>
                  <a:srgbClr val="173B45"/>
                </a:solidFill>
              </a:rPr>
              <a:t>STOP </a:t>
            </a:r>
            <a:r>
              <a:rPr sz="2850" b="1" dirty="0" err="1">
                <a:solidFill>
                  <a:srgbClr val="173B45"/>
                </a:solidFill>
              </a:rPr>
              <a:t>aitab</a:t>
            </a:r>
            <a:r>
              <a:rPr sz="2850" b="1" dirty="0">
                <a:solidFill>
                  <a:srgbClr val="173B45"/>
                </a:solidFill>
              </a:rPr>
              <a:t> </a:t>
            </a:r>
            <a:r>
              <a:rPr sz="2850" b="1" dirty="0" err="1">
                <a:solidFill>
                  <a:srgbClr val="173B45"/>
                </a:solidFill>
              </a:rPr>
              <a:t>enne</a:t>
            </a:r>
            <a:r>
              <a:rPr sz="2850" b="1" dirty="0">
                <a:solidFill>
                  <a:srgbClr val="173B45"/>
                </a:solidFill>
              </a:rPr>
              <a:t> </a:t>
            </a:r>
            <a:r>
              <a:rPr sz="2850" b="1" dirty="0" err="1">
                <a:solidFill>
                  <a:srgbClr val="173B45"/>
                </a:solidFill>
              </a:rPr>
              <a:t>tegutsemist</a:t>
            </a:r>
            <a:r>
              <a:rPr sz="2850" b="1" dirty="0">
                <a:solidFill>
                  <a:srgbClr val="173B45"/>
                </a:solidFill>
              </a:rPr>
              <a:t> </a:t>
            </a:r>
            <a:r>
              <a:rPr sz="2850" b="1" dirty="0" err="1">
                <a:solidFill>
                  <a:srgbClr val="173B45"/>
                </a:solidFill>
              </a:rPr>
              <a:t>mõelda</a:t>
            </a:r>
            <a:endParaRPr sz="2850" b="1" dirty="0">
              <a:solidFill>
                <a:srgbClr val="173B45"/>
              </a:solidFill>
            </a:endParaRPr>
          </a:p>
        </p:txBody>
      </p:sp>
      <p:sp>
        <p:nvSpPr>
          <p:cNvPr id="6" name="box">
            <a:extLst>
              <a:ext uri="{FF2B5EF4-FFF2-40B4-BE49-F238E27FC236}">
                <a16:creationId xmlns:a16="http://schemas.microsoft.com/office/drawing/2014/main" id="{B16A6116-2FB0-4640-A459-B4F95D522D58}"/>
              </a:ext>
            </a:extLst>
          </p:cNvPr>
          <p:cNvSpPr>
            <a:spLocks noGrp="1"/>
          </p:cNvSpPr>
          <p:nvPr/>
        </p:nvSpPr>
        <p:spPr>
          <a:xfrm>
            <a:off x="2200275" y="2266950"/>
            <a:ext cx="1809750" cy="1905000"/>
          </a:xfrm>
          <a:prstGeom prst="roundRect">
            <a:avLst>
              <a:gd name="adj" fmla="val 10526"/>
            </a:avLst>
          </a:prstGeom>
          <a:solidFill>
            <a:srgbClr val="F8ECE5"/>
          </a:solidFill>
          <a:ln w="9525">
            <a:solidFill>
              <a:srgbClr val="D26A3A"/>
            </a:solidFill>
            <a:prstDash val="solid"/>
          </a:ln>
        </p:spPr>
      </p:sp>
      <p:sp>
        <p:nvSpPr>
          <p:cNvPr id="7" name="text">
            <a:extLst>
              <a:ext uri="{FF2B5EF4-FFF2-40B4-BE49-F238E27FC236}">
                <a16:creationId xmlns:a16="http://schemas.microsoft.com/office/drawing/2014/main" id="{3CD0AD64-B49B-4882-B596-D1FAEDA5E3DF}"/>
              </a:ext>
            </a:extLst>
          </p:cNvPr>
          <p:cNvSpPr>
            <a:spLocks noGrp="1"/>
          </p:cNvSpPr>
          <p:nvPr/>
        </p:nvSpPr>
        <p:spPr>
          <a:xfrm>
            <a:off x="2200275" y="2457450"/>
            <a:ext cx="1809750" cy="609600"/>
          </a:xfrm>
          <a:prstGeom prst="rect">
            <a:avLst/>
          </a:prstGeom>
          <a:noFill/>
          <a:ln w="0">
            <a:noFill/>
            <a:prstDash val="solid"/>
          </a:ln>
        </p:spPr>
        <p:txBody>
          <a:bodyPr anchor="ctr"/>
          <a:lstStyle/>
          <a:p>
            <a:pPr algn="ctr">
              <a:buNone/>
              <a:defRPr sz="3600" b="1">
                <a:solidFill>
                  <a:srgbClr val="D26A3A"/>
                </a:solidFill>
              </a:defRPr>
            </a:pPr>
            <a:r>
              <a:rPr sz="3600" b="1">
                <a:solidFill>
                  <a:srgbClr val="D26A3A"/>
                </a:solidFill>
              </a:rPr>
              <a:t>S</a:t>
            </a:r>
          </a:p>
        </p:txBody>
      </p:sp>
      <p:sp>
        <p:nvSpPr>
          <p:cNvPr id="8" name="text">
            <a:extLst>
              <a:ext uri="{FF2B5EF4-FFF2-40B4-BE49-F238E27FC236}">
                <a16:creationId xmlns:a16="http://schemas.microsoft.com/office/drawing/2014/main" id="{AB0A83BC-186E-4234-97BD-D261F0B203CA}"/>
              </a:ext>
            </a:extLst>
          </p:cNvPr>
          <p:cNvSpPr>
            <a:spLocks noGrp="1"/>
          </p:cNvSpPr>
          <p:nvPr/>
        </p:nvSpPr>
        <p:spPr>
          <a:xfrm>
            <a:off x="2352675" y="3219450"/>
            <a:ext cx="1504950" cy="704850"/>
          </a:xfrm>
          <a:prstGeom prst="rect">
            <a:avLst/>
          </a:prstGeom>
          <a:noFill/>
          <a:ln w="0">
            <a:noFill/>
            <a:prstDash val="solid"/>
          </a:ln>
        </p:spPr>
        <p:txBody>
          <a:bodyPr anchor="ctr"/>
          <a:lstStyle/>
          <a:p>
            <a:pPr algn="ctr">
              <a:buNone/>
              <a:defRPr sz="1500" b="1">
                <a:solidFill>
                  <a:srgbClr val="173B45"/>
                </a:solidFill>
              </a:defRPr>
            </a:pPr>
            <a:r>
              <a:rPr sz="1500" b="1">
                <a:solidFill>
                  <a:srgbClr val="173B45"/>
                </a:solidFill>
              </a:rPr>
              <a:t>Seisa</a:t>
            </a:r>
          </a:p>
        </p:txBody>
      </p:sp>
      <p:sp>
        <p:nvSpPr>
          <p:cNvPr id="9" name="box">
            <a:extLst>
              <a:ext uri="{FF2B5EF4-FFF2-40B4-BE49-F238E27FC236}">
                <a16:creationId xmlns:a16="http://schemas.microsoft.com/office/drawing/2014/main" id="{EB767D79-71E3-4700-8F0B-AFDBB2CB8453}"/>
              </a:ext>
            </a:extLst>
          </p:cNvPr>
          <p:cNvSpPr>
            <a:spLocks noGrp="1"/>
          </p:cNvSpPr>
          <p:nvPr/>
        </p:nvSpPr>
        <p:spPr>
          <a:xfrm>
            <a:off x="4467225" y="2266950"/>
            <a:ext cx="1809750" cy="1905000"/>
          </a:xfrm>
          <a:prstGeom prst="roundRect">
            <a:avLst>
              <a:gd name="adj" fmla="val 10526"/>
            </a:avLst>
          </a:prstGeom>
          <a:solidFill>
            <a:srgbClr val="E8F2F3"/>
          </a:solidFill>
          <a:ln w="9525">
            <a:solidFill>
              <a:srgbClr val="1F6F78"/>
            </a:solidFill>
            <a:prstDash val="solid"/>
          </a:ln>
        </p:spPr>
      </p:sp>
      <p:sp>
        <p:nvSpPr>
          <p:cNvPr id="10" name="text">
            <a:extLst>
              <a:ext uri="{FF2B5EF4-FFF2-40B4-BE49-F238E27FC236}">
                <a16:creationId xmlns:a16="http://schemas.microsoft.com/office/drawing/2014/main" id="{914879CB-6E10-464D-8B98-588ABBE210C0}"/>
              </a:ext>
            </a:extLst>
          </p:cNvPr>
          <p:cNvSpPr>
            <a:spLocks noGrp="1"/>
          </p:cNvSpPr>
          <p:nvPr/>
        </p:nvSpPr>
        <p:spPr>
          <a:xfrm>
            <a:off x="4467225" y="2457450"/>
            <a:ext cx="1809750" cy="609600"/>
          </a:xfrm>
          <a:prstGeom prst="rect">
            <a:avLst/>
          </a:prstGeom>
          <a:noFill/>
          <a:ln w="0">
            <a:noFill/>
            <a:prstDash val="solid"/>
          </a:ln>
        </p:spPr>
        <p:txBody>
          <a:bodyPr anchor="ctr"/>
          <a:lstStyle/>
          <a:p>
            <a:pPr algn="ctr">
              <a:buNone/>
              <a:defRPr sz="3600" b="1">
                <a:solidFill>
                  <a:srgbClr val="1F6F78"/>
                </a:solidFill>
              </a:defRPr>
            </a:pPr>
            <a:r>
              <a:rPr sz="3600" b="1">
                <a:solidFill>
                  <a:srgbClr val="1F6F78"/>
                </a:solidFill>
              </a:rPr>
              <a:t>T</a:t>
            </a:r>
          </a:p>
        </p:txBody>
      </p:sp>
      <p:sp>
        <p:nvSpPr>
          <p:cNvPr id="11" name="text">
            <a:extLst>
              <a:ext uri="{FF2B5EF4-FFF2-40B4-BE49-F238E27FC236}">
                <a16:creationId xmlns:a16="http://schemas.microsoft.com/office/drawing/2014/main" id="{328088AB-C605-4222-A7BB-3C77E2641701}"/>
              </a:ext>
            </a:extLst>
          </p:cNvPr>
          <p:cNvSpPr>
            <a:spLocks noGrp="1"/>
          </p:cNvSpPr>
          <p:nvPr/>
        </p:nvSpPr>
        <p:spPr>
          <a:xfrm>
            <a:off x="4619625" y="3219450"/>
            <a:ext cx="1504950" cy="704850"/>
          </a:xfrm>
          <a:prstGeom prst="rect">
            <a:avLst/>
          </a:prstGeom>
          <a:noFill/>
          <a:ln w="0">
            <a:noFill/>
            <a:prstDash val="solid"/>
          </a:ln>
        </p:spPr>
        <p:txBody>
          <a:bodyPr anchor="ctr"/>
          <a:lstStyle/>
          <a:p>
            <a:pPr algn="ctr">
              <a:buNone/>
              <a:defRPr sz="1500" b="1">
                <a:solidFill>
                  <a:srgbClr val="173B45"/>
                </a:solidFill>
              </a:defRPr>
            </a:pPr>
            <a:r>
              <a:rPr sz="1500" b="1">
                <a:solidFill>
                  <a:srgbClr val="173B45"/>
                </a:solidFill>
              </a:rPr>
              <a:t>Taju olukorda</a:t>
            </a:r>
          </a:p>
        </p:txBody>
      </p:sp>
      <p:sp>
        <p:nvSpPr>
          <p:cNvPr id="12" name="box">
            <a:extLst>
              <a:ext uri="{FF2B5EF4-FFF2-40B4-BE49-F238E27FC236}">
                <a16:creationId xmlns:a16="http://schemas.microsoft.com/office/drawing/2014/main" id="{AA0CCA67-7908-4FC1-AF1C-B851282E95B1}"/>
              </a:ext>
            </a:extLst>
          </p:cNvPr>
          <p:cNvSpPr>
            <a:spLocks noGrp="1"/>
          </p:cNvSpPr>
          <p:nvPr/>
        </p:nvSpPr>
        <p:spPr>
          <a:xfrm>
            <a:off x="6734175" y="2266950"/>
            <a:ext cx="1809750" cy="1905000"/>
          </a:xfrm>
          <a:prstGeom prst="roundRect">
            <a:avLst>
              <a:gd name="adj" fmla="val 10526"/>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A4FCBAB7-6DBD-4B50-9D7C-AC2DF033224C}"/>
              </a:ext>
            </a:extLst>
          </p:cNvPr>
          <p:cNvSpPr>
            <a:spLocks noGrp="1"/>
          </p:cNvSpPr>
          <p:nvPr/>
        </p:nvSpPr>
        <p:spPr>
          <a:xfrm>
            <a:off x="6734175" y="2457450"/>
            <a:ext cx="1809750" cy="609600"/>
          </a:xfrm>
          <a:prstGeom prst="rect">
            <a:avLst/>
          </a:prstGeom>
          <a:noFill/>
          <a:ln w="0">
            <a:noFill/>
            <a:prstDash val="solid"/>
          </a:ln>
        </p:spPr>
        <p:txBody>
          <a:bodyPr anchor="ctr"/>
          <a:lstStyle/>
          <a:p>
            <a:pPr algn="ctr">
              <a:buNone/>
              <a:defRPr sz="3600" b="1">
                <a:solidFill>
                  <a:srgbClr val="1F6F78"/>
                </a:solidFill>
              </a:defRPr>
            </a:pPr>
            <a:r>
              <a:rPr sz="3600" b="1">
                <a:solidFill>
                  <a:srgbClr val="1F6F78"/>
                </a:solidFill>
              </a:rPr>
              <a:t>O</a:t>
            </a:r>
          </a:p>
        </p:txBody>
      </p:sp>
      <p:sp>
        <p:nvSpPr>
          <p:cNvPr id="14" name="text">
            <a:extLst>
              <a:ext uri="{FF2B5EF4-FFF2-40B4-BE49-F238E27FC236}">
                <a16:creationId xmlns:a16="http://schemas.microsoft.com/office/drawing/2014/main" id="{DE9FA3C1-F250-4E4C-B2B8-BC6690DFF551}"/>
              </a:ext>
            </a:extLst>
          </p:cNvPr>
          <p:cNvSpPr>
            <a:spLocks noGrp="1"/>
          </p:cNvSpPr>
          <p:nvPr/>
        </p:nvSpPr>
        <p:spPr>
          <a:xfrm>
            <a:off x="6886575" y="3219450"/>
            <a:ext cx="1504950" cy="704850"/>
          </a:xfrm>
          <a:prstGeom prst="rect">
            <a:avLst/>
          </a:prstGeom>
          <a:noFill/>
          <a:ln w="0">
            <a:noFill/>
            <a:prstDash val="solid"/>
          </a:ln>
        </p:spPr>
        <p:txBody>
          <a:bodyPr anchor="ctr"/>
          <a:lstStyle/>
          <a:p>
            <a:pPr algn="ctr">
              <a:buNone/>
              <a:defRPr sz="1500" b="1">
                <a:solidFill>
                  <a:srgbClr val="173B45"/>
                </a:solidFill>
              </a:defRPr>
            </a:pPr>
            <a:r>
              <a:rPr sz="1500" b="1">
                <a:solidFill>
                  <a:srgbClr val="173B45"/>
                </a:solidFill>
              </a:rPr>
              <a:t>Otsusta, mis on oluline</a:t>
            </a:r>
          </a:p>
        </p:txBody>
      </p:sp>
      <p:sp>
        <p:nvSpPr>
          <p:cNvPr id="15" name="box">
            <a:extLst>
              <a:ext uri="{FF2B5EF4-FFF2-40B4-BE49-F238E27FC236}">
                <a16:creationId xmlns:a16="http://schemas.microsoft.com/office/drawing/2014/main" id="{131C844A-DB02-49CF-99C0-73EA397D4AE5}"/>
              </a:ext>
            </a:extLst>
          </p:cNvPr>
          <p:cNvSpPr>
            <a:spLocks noGrp="1"/>
          </p:cNvSpPr>
          <p:nvPr/>
        </p:nvSpPr>
        <p:spPr>
          <a:xfrm>
            <a:off x="9001125" y="2266950"/>
            <a:ext cx="1809750" cy="1905000"/>
          </a:xfrm>
          <a:prstGeom prst="roundRect">
            <a:avLst>
              <a:gd name="adj" fmla="val 10526"/>
            </a:avLst>
          </a:prstGeom>
          <a:solidFill>
            <a:srgbClr val="E8F2F3"/>
          </a:solidFill>
          <a:ln w="9525">
            <a:solidFill>
              <a:srgbClr val="1F6F78"/>
            </a:solidFill>
            <a:prstDash val="solid"/>
          </a:ln>
        </p:spPr>
      </p:sp>
      <p:sp>
        <p:nvSpPr>
          <p:cNvPr id="16" name="text">
            <a:extLst>
              <a:ext uri="{FF2B5EF4-FFF2-40B4-BE49-F238E27FC236}">
                <a16:creationId xmlns:a16="http://schemas.microsoft.com/office/drawing/2014/main" id="{BEB6CEEB-8B55-438C-AB7B-F73F89687ABE}"/>
              </a:ext>
            </a:extLst>
          </p:cNvPr>
          <p:cNvSpPr>
            <a:spLocks noGrp="1"/>
          </p:cNvSpPr>
          <p:nvPr/>
        </p:nvSpPr>
        <p:spPr>
          <a:xfrm>
            <a:off x="9001125" y="2457450"/>
            <a:ext cx="1809750" cy="609600"/>
          </a:xfrm>
          <a:prstGeom prst="rect">
            <a:avLst/>
          </a:prstGeom>
          <a:noFill/>
          <a:ln w="0">
            <a:noFill/>
            <a:prstDash val="solid"/>
          </a:ln>
        </p:spPr>
        <p:txBody>
          <a:bodyPr anchor="ctr"/>
          <a:lstStyle/>
          <a:p>
            <a:pPr algn="ctr">
              <a:buNone/>
              <a:defRPr sz="3600" b="1">
                <a:solidFill>
                  <a:srgbClr val="1F6F78"/>
                </a:solidFill>
              </a:defRPr>
            </a:pPr>
            <a:r>
              <a:rPr sz="3600" b="1">
                <a:solidFill>
                  <a:srgbClr val="1F6F78"/>
                </a:solidFill>
              </a:rPr>
              <a:t>P</a:t>
            </a:r>
          </a:p>
        </p:txBody>
      </p:sp>
      <p:sp>
        <p:nvSpPr>
          <p:cNvPr id="17" name="text">
            <a:extLst>
              <a:ext uri="{FF2B5EF4-FFF2-40B4-BE49-F238E27FC236}">
                <a16:creationId xmlns:a16="http://schemas.microsoft.com/office/drawing/2014/main" id="{E8ED49D8-33A2-40B1-8B46-E429A8E5B368}"/>
              </a:ext>
            </a:extLst>
          </p:cNvPr>
          <p:cNvSpPr>
            <a:spLocks noGrp="1"/>
          </p:cNvSpPr>
          <p:nvPr/>
        </p:nvSpPr>
        <p:spPr>
          <a:xfrm>
            <a:off x="9153525" y="3219450"/>
            <a:ext cx="1504950" cy="704850"/>
          </a:xfrm>
          <a:prstGeom prst="rect">
            <a:avLst/>
          </a:prstGeom>
          <a:noFill/>
          <a:ln w="0">
            <a:noFill/>
            <a:prstDash val="solid"/>
          </a:ln>
        </p:spPr>
        <p:txBody>
          <a:bodyPr anchor="ctr"/>
          <a:lstStyle/>
          <a:p>
            <a:pPr algn="ctr">
              <a:defRPr sz="1500" b="1">
                <a:solidFill>
                  <a:srgbClr val="173B45"/>
                </a:solidFill>
              </a:defRPr>
            </a:pPr>
            <a:r>
              <a:rPr sz="1500" b="1" dirty="0" err="1">
                <a:solidFill>
                  <a:srgbClr val="173B45"/>
                </a:solidFill>
              </a:rPr>
              <a:t>Planeeri</a:t>
            </a:r>
            <a:r>
              <a:rPr lang="et-EE" sz="1500" b="1" dirty="0">
                <a:solidFill>
                  <a:srgbClr val="173B45"/>
                </a:solidFill>
              </a:rPr>
              <a:t> </a:t>
            </a:r>
            <a:br>
              <a:rPr lang="et-EE" sz="1500" b="1" dirty="0">
                <a:solidFill>
                  <a:srgbClr val="173B45"/>
                </a:solidFill>
              </a:rPr>
            </a:br>
            <a:r>
              <a:rPr lang="et-EE" sz="1500" b="1" dirty="0">
                <a:solidFill>
                  <a:srgbClr val="173B45"/>
                </a:solidFill>
              </a:rPr>
              <a:t>Pane plaan tööle</a:t>
            </a:r>
          </a:p>
          <a:p>
            <a:pPr algn="ctr">
              <a:buNone/>
              <a:defRPr sz="1500" b="1">
                <a:solidFill>
                  <a:srgbClr val="173B45"/>
                </a:solidFill>
              </a:defRPr>
            </a:pPr>
            <a:endParaRPr sz="1500" b="1" dirty="0">
              <a:solidFill>
                <a:srgbClr val="173B45"/>
              </a:solidFill>
            </a:endParaRPr>
          </a:p>
        </p:txBody>
      </p:sp>
      <p:sp>
        <p:nvSpPr>
          <p:cNvPr id="20" name="text">
            <a:extLst>
              <a:ext uri="{FF2B5EF4-FFF2-40B4-BE49-F238E27FC236}">
                <a16:creationId xmlns:a16="http://schemas.microsoft.com/office/drawing/2014/main" id="{2A1E4FCB-6809-4CE6-A88D-A7AEBC452ACE}"/>
              </a:ext>
            </a:extLst>
          </p:cNvPr>
          <p:cNvSpPr>
            <a:spLocks noGrp="1"/>
          </p:cNvSpPr>
          <p:nvPr/>
        </p:nvSpPr>
        <p:spPr>
          <a:xfrm>
            <a:off x="9906000" y="3219450"/>
            <a:ext cx="1504950" cy="704850"/>
          </a:xfrm>
          <a:prstGeom prst="rect">
            <a:avLst/>
          </a:prstGeom>
          <a:noFill/>
          <a:ln w="0">
            <a:noFill/>
            <a:prstDash val="solid"/>
          </a:ln>
        </p:spPr>
        <p:txBody>
          <a:bodyPr anchor="ctr"/>
          <a:lstStyle/>
          <a:p>
            <a:pPr algn="ctr">
              <a:buNone/>
              <a:defRPr sz="1500" b="1">
                <a:solidFill>
                  <a:srgbClr val="173B45"/>
                </a:solidFill>
              </a:defRPr>
            </a:pPr>
            <a:endParaRPr sz="1500" b="1" dirty="0">
              <a:solidFill>
                <a:srgbClr val="173B45"/>
              </a:solidFill>
            </a:endParaRPr>
          </a:p>
        </p:txBody>
      </p:sp>
      <p:sp>
        <p:nvSpPr>
          <p:cNvPr id="21" name="text">
            <a:extLst>
              <a:ext uri="{FF2B5EF4-FFF2-40B4-BE49-F238E27FC236}">
                <a16:creationId xmlns:a16="http://schemas.microsoft.com/office/drawing/2014/main" id="{B30244BA-3B6E-4DAE-8E09-4A5357AF2ADA}"/>
              </a:ext>
            </a:extLst>
          </p:cNvPr>
          <p:cNvSpPr>
            <a:spLocks noGrp="1"/>
          </p:cNvSpPr>
          <p:nvPr/>
        </p:nvSpPr>
        <p:spPr>
          <a:xfrm>
            <a:off x="2857500" y="4781550"/>
            <a:ext cx="6477000" cy="457200"/>
          </a:xfrm>
          <a:prstGeom prst="rect">
            <a:avLst/>
          </a:prstGeom>
          <a:noFill/>
          <a:ln w="0">
            <a:noFill/>
            <a:prstDash val="solid"/>
          </a:ln>
        </p:spPr>
        <p:txBody>
          <a:bodyPr anchor="ctr"/>
          <a:lstStyle/>
          <a:p>
            <a:pPr algn="ctr">
              <a:buNone/>
              <a:defRPr sz="2100" b="1">
                <a:solidFill>
                  <a:srgbClr val="173B45"/>
                </a:solidFill>
              </a:defRPr>
            </a:pPr>
            <a:r>
              <a:rPr sz="2100" b="1">
                <a:solidFill>
                  <a:srgbClr val="173B45"/>
                </a:solidFill>
              </a:rPr>
              <a:t>Kiirus ei tähenda tormamist.</a:t>
            </a:r>
          </a:p>
        </p:txBody>
      </p:sp>
    </p:spTree>
    <p:extLst>
      <p:ext uri="{BB962C8B-B14F-4D97-AF65-F5344CB8AC3E}">
        <p14:creationId xmlns:p14="http://schemas.microsoft.com/office/powerpoint/2010/main" val="19823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C0DA63C0-804C-4804-BD76-799FF104357E}"/>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E8F2F3"/>
                </a:solidFill>
              </a:defRPr>
            </a:pPr>
            <a:r>
              <a:rPr sz="975" b="1">
                <a:solidFill>
                  <a:srgbClr val="E8F2F3"/>
                </a:solidFill>
              </a:rPr>
              <a:t>PÕHISTSENAARIUM</a:t>
            </a:r>
          </a:p>
        </p:txBody>
      </p:sp>
      <p:sp>
        <p:nvSpPr>
          <p:cNvPr id="2" name="Straight Connector 1">
            <a:extLst>
              <a:ext uri="{FF2B5EF4-FFF2-40B4-BE49-F238E27FC236}">
                <a16:creationId xmlns:a16="http://schemas.microsoft.com/office/drawing/2014/main" id="{157D1735-2A94-4F35-B58B-654688CAEC1B}"/>
              </a:ext>
            </a:extLst>
          </p:cNvPr>
          <p:cNvSpPr>
            <a:spLocks noGrp="1"/>
          </p:cNvSpPr>
          <p:nvPr/>
        </p:nvSpPr>
        <p:spPr>
          <a:xfrm>
            <a:off x="647700" y="6457950"/>
            <a:ext cx="10896600" cy="0"/>
          </a:xfrm>
          <a:prstGeom prst="line">
            <a:avLst/>
          </a:prstGeom>
          <a:noFill/>
          <a:ln w="9525">
            <a:solidFill>
              <a:srgbClr val="42636B"/>
            </a:solidFill>
            <a:prstDash val="solid"/>
          </a:ln>
        </p:spPr>
      </p:sp>
      <p:sp>
        <p:nvSpPr>
          <p:cNvPr id="3" name="text">
            <a:extLst>
              <a:ext uri="{FF2B5EF4-FFF2-40B4-BE49-F238E27FC236}">
                <a16:creationId xmlns:a16="http://schemas.microsoft.com/office/drawing/2014/main" id="{BFD623C3-1EE8-47B0-9271-1001D898642B}"/>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E8F2F3"/>
                </a:solidFill>
              </a:defRPr>
            </a:pPr>
            <a:r>
              <a:rPr sz="750" b="1">
                <a:solidFill>
                  <a:srgbClr val="E8F2F3"/>
                </a:solidFill>
              </a:rPr>
              <a:t>VALMIS KRIISIKS</a:t>
            </a:r>
          </a:p>
        </p:txBody>
      </p:sp>
      <p:sp>
        <p:nvSpPr>
          <p:cNvPr id="4" name="text">
            <a:extLst>
              <a:ext uri="{FF2B5EF4-FFF2-40B4-BE49-F238E27FC236}">
                <a16:creationId xmlns:a16="http://schemas.microsoft.com/office/drawing/2014/main" id="{EA500185-5BCA-4205-B9FF-FEC668C74691}"/>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E8F2F3"/>
                </a:solidFill>
              </a:defRPr>
            </a:pPr>
            <a:r>
              <a:rPr sz="825" b="0">
                <a:solidFill>
                  <a:srgbClr val="E8F2F3"/>
                </a:solidFill>
              </a:rPr>
              <a:t>9</a:t>
            </a:r>
          </a:p>
        </p:txBody>
      </p:sp>
      <p:sp>
        <p:nvSpPr>
          <p:cNvPr id="5" name="text">
            <a:extLst>
              <a:ext uri="{FF2B5EF4-FFF2-40B4-BE49-F238E27FC236}">
                <a16:creationId xmlns:a16="http://schemas.microsoft.com/office/drawing/2014/main" id="{84C41BDC-6E58-41F1-B487-3482B7D0CBE3}"/>
              </a:ext>
            </a:extLst>
          </p:cNvPr>
          <p:cNvSpPr>
            <a:spLocks noGrp="1"/>
          </p:cNvSpPr>
          <p:nvPr/>
        </p:nvSpPr>
        <p:spPr>
          <a:xfrm>
            <a:off x="876300" y="1104900"/>
            <a:ext cx="9048750" cy="266700"/>
          </a:xfrm>
          <a:prstGeom prst="rect">
            <a:avLst/>
          </a:prstGeom>
          <a:noFill/>
          <a:ln w="0">
            <a:noFill/>
            <a:prstDash val="solid"/>
          </a:ln>
        </p:spPr>
        <p:txBody>
          <a:bodyPr anchor="t"/>
          <a:lstStyle/>
          <a:p>
            <a:pPr algn="l">
              <a:buNone/>
              <a:defRPr sz="1350" b="1">
                <a:solidFill>
                  <a:srgbClr val="F4B18F"/>
                </a:solidFill>
              </a:defRPr>
            </a:pPr>
            <a:r>
              <a:rPr sz="1350" b="1">
                <a:solidFill>
                  <a:srgbClr val="F4B18F"/>
                </a:solidFill>
              </a:rPr>
              <a:t>TALLINN • KOPLI • JAANUAR</a:t>
            </a:r>
          </a:p>
        </p:txBody>
      </p:sp>
      <p:sp>
        <p:nvSpPr>
          <p:cNvPr id="6" name="text">
            <a:extLst>
              <a:ext uri="{FF2B5EF4-FFF2-40B4-BE49-F238E27FC236}">
                <a16:creationId xmlns:a16="http://schemas.microsoft.com/office/drawing/2014/main" id="{88F52838-2301-41DC-B046-A3D0E4AC54D4}"/>
              </a:ext>
            </a:extLst>
          </p:cNvPr>
          <p:cNvSpPr>
            <a:spLocks noGrp="1"/>
          </p:cNvSpPr>
          <p:nvPr/>
        </p:nvSpPr>
        <p:spPr>
          <a:xfrm>
            <a:off x="876300" y="1676400"/>
            <a:ext cx="8763000" cy="2286000"/>
          </a:xfrm>
          <a:prstGeom prst="rect">
            <a:avLst/>
          </a:prstGeom>
          <a:noFill/>
          <a:ln w="0">
            <a:noFill/>
            <a:prstDash val="solid"/>
          </a:ln>
        </p:spPr>
        <p:txBody>
          <a:bodyPr anchor="t"/>
          <a:lstStyle/>
          <a:p>
            <a:pPr algn="l">
              <a:buNone/>
              <a:defRPr sz="3600" b="1">
                <a:solidFill>
                  <a:srgbClr val="FFFFFF"/>
                </a:solidFill>
              </a:defRPr>
            </a:pPr>
            <a:r>
              <a:rPr sz="3600" b="1">
                <a:solidFill>
                  <a:srgbClr val="FFFFFF"/>
                </a:solidFill>
              </a:rPr>
              <a:t>Kell on 17.20.</a:t>
            </a:r>
          </a:p>
          <a:p>
            <a:pPr algn="l">
              <a:buNone/>
              <a:defRPr sz="3600" b="1">
                <a:solidFill>
                  <a:srgbClr val="FFFFFF"/>
                </a:solidFill>
              </a:defRPr>
            </a:pPr>
            <a:r>
              <a:rPr sz="3600" b="1">
                <a:solidFill>
                  <a:srgbClr val="FFFFFF"/>
                </a:solidFill>
              </a:rPr>
              <a:t>Väljas on −12 °C.</a:t>
            </a:r>
          </a:p>
          <a:p>
            <a:pPr algn="l">
              <a:buNone/>
              <a:defRPr sz="3600" b="1">
                <a:solidFill>
                  <a:srgbClr val="FFFFFF"/>
                </a:solidFill>
              </a:defRPr>
            </a:pPr>
            <a:r>
              <a:rPr sz="3600" b="1">
                <a:solidFill>
                  <a:srgbClr val="FFFFFF"/>
                </a:solidFill>
              </a:rPr>
              <a:t>Elekter kaob.</a:t>
            </a:r>
          </a:p>
        </p:txBody>
      </p:sp>
      <p:sp>
        <p:nvSpPr>
          <p:cNvPr id="7" name="text">
            <a:extLst>
              <a:ext uri="{FF2B5EF4-FFF2-40B4-BE49-F238E27FC236}">
                <a16:creationId xmlns:a16="http://schemas.microsoft.com/office/drawing/2014/main" id="{DE70096E-4B9C-4C72-A9C1-708F67659C6C}"/>
              </a:ext>
            </a:extLst>
          </p:cNvPr>
          <p:cNvSpPr>
            <a:spLocks noGrp="1"/>
          </p:cNvSpPr>
          <p:nvPr/>
        </p:nvSpPr>
        <p:spPr>
          <a:xfrm>
            <a:off x="914400" y="4533900"/>
            <a:ext cx="8953500" cy="533400"/>
          </a:xfrm>
          <a:prstGeom prst="rect">
            <a:avLst/>
          </a:prstGeom>
          <a:noFill/>
          <a:ln w="0">
            <a:noFill/>
            <a:prstDash val="solid"/>
          </a:ln>
        </p:spPr>
        <p:txBody>
          <a:bodyPr anchor="t"/>
          <a:lstStyle/>
          <a:p>
            <a:pPr algn="l">
              <a:buNone/>
              <a:defRPr sz="1800" b="0">
                <a:solidFill>
                  <a:srgbClr val="E8F2F3"/>
                </a:solidFill>
              </a:defRPr>
            </a:pPr>
            <a:r>
              <a:rPr sz="1800" b="0" dirty="0" err="1">
                <a:solidFill>
                  <a:srgbClr val="E8F2F3"/>
                </a:solidFill>
              </a:rPr>
              <a:t>Põhjus</a:t>
            </a:r>
            <a:r>
              <a:rPr sz="1800" b="0" dirty="0">
                <a:solidFill>
                  <a:srgbClr val="E8F2F3"/>
                </a:solidFill>
              </a:rPr>
              <a:t> </a:t>
            </a:r>
            <a:r>
              <a:rPr sz="1800" b="0" dirty="0" err="1">
                <a:solidFill>
                  <a:srgbClr val="E8F2F3"/>
                </a:solidFill>
              </a:rPr>
              <a:t>ega</a:t>
            </a:r>
            <a:r>
              <a:rPr sz="1800" b="0" dirty="0">
                <a:solidFill>
                  <a:srgbClr val="E8F2F3"/>
                </a:solidFill>
              </a:rPr>
              <a:t> </a:t>
            </a:r>
            <a:r>
              <a:rPr sz="1800" b="0" dirty="0" err="1">
                <a:solidFill>
                  <a:srgbClr val="E8F2F3"/>
                </a:solidFill>
              </a:rPr>
              <a:t>kestus</a:t>
            </a:r>
            <a:r>
              <a:rPr sz="1800" b="0" dirty="0">
                <a:solidFill>
                  <a:srgbClr val="E8F2F3"/>
                </a:solidFill>
              </a:rPr>
              <a:t> </a:t>
            </a:r>
            <a:r>
              <a:rPr sz="1800" b="0" dirty="0" err="1">
                <a:solidFill>
                  <a:srgbClr val="E8F2F3"/>
                </a:solidFill>
              </a:rPr>
              <a:t>ei</a:t>
            </a:r>
            <a:r>
              <a:rPr sz="1800" b="0" dirty="0">
                <a:solidFill>
                  <a:srgbClr val="E8F2F3"/>
                </a:solidFill>
              </a:rPr>
              <a:t> ole </a:t>
            </a:r>
            <a:r>
              <a:rPr sz="1800" b="0" dirty="0" err="1">
                <a:solidFill>
                  <a:srgbClr val="E8F2F3"/>
                </a:solidFill>
              </a:rPr>
              <a:t>teada</a:t>
            </a:r>
            <a:r>
              <a:rPr sz="1800" b="0" dirty="0">
                <a:solidFill>
                  <a:srgbClr val="E8F2F3"/>
                </a:solidFill>
              </a:rPr>
              <a:t>. </a:t>
            </a:r>
            <a:r>
              <a:rPr sz="1800" b="0" dirty="0" err="1">
                <a:solidFill>
                  <a:srgbClr val="E8F2F3"/>
                </a:solidFill>
              </a:rPr>
              <a:t>Telefoni</a:t>
            </a:r>
            <a:r>
              <a:rPr sz="1800" b="0" dirty="0">
                <a:solidFill>
                  <a:srgbClr val="E8F2F3"/>
                </a:solidFill>
              </a:rPr>
              <a:t> </a:t>
            </a:r>
            <a:r>
              <a:rPr sz="1800" b="0" dirty="0" err="1">
                <a:solidFill>
                  <a:srgbClr val="E8F2F3"/>
                </a:solidFill>
              </a:rPr>
              <a:t>aku</a:t>
            </a:r>
            <a:r>
              <a:rPr sz="1800" b="0" dirty="0">
                <a:solidFill>
                  <a:srgbClr val="E8F2F3"/>
                </a:solidFill>
              </a:rPr>
              <a:t> on 23%.</a:t>
            </a:r>
          </a:p>
        </p:txBody>
      </p:sp>
    </p:spTree>
    <p:extLst>
      <p:ext uri="{BB962C8B-B14F-4D97-AF65-F5344CB8AC3E}">
        <p14:creationId xmlns:p14="http://schemas.microsoft.com/office/powerpoint/2010/main" val="1624310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text">
            <a:extLst>
              <a:ext uri="{FF2B5EF4-FFF2-40B4-BE49-F238E27FC236}">
                <a16:creationId xmlns:a16="http://schemas.microsoft.com/office/drawing/2014/main" id="{00313488-D14A-4122-89C9-426E6749FDE3}"/>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PÕHISTSENAARIUM</a:t>
            </a:r>
          </a:p>
        </p:txBody>
      </p:sp>
      <p:sp>
        <p:nvSpPr>
          <p:cNvPr id="2" name="Straight Connector 1">
            <a:extLst>
              <a:ext uri="{FF2B5EF4-FFF2-40B4-BE49-F238E27FC236}">
                <a16:creationId xmlns:a16="http://schemas.microsoft.com/office/drawing/2014/main" id="{E719F866-8F97-4AD3-A2B5-C389385F8299}"/>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D274DB67-0DD3-47AB-94A9-0C05AFFC170A}"/>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0424D71B-C366-4047-91D7-44A82FAEAEEB}"/>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10</a:t>
            </a:r>
          </a:p>
        </p:txBody>
      </p:sp>
      <p:sp>
        <p:nvSpPr>
          <p:cNvPr id="5" name="text">
            <a:extLst>
              <a:ext uri="{FF2B5EF4-FFF2-40B4-BE49-F238E27FC236}">
                <a16:creationId xmlns:a16="http://schemas.microsoft.com/office/drawing/2014/main" id="{7C6F347B-337A-465D-972E-BB5D107E34CB}"/>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Mida teed esimese 10 minuti jooksul?</a:t>
            </a:r>
          </a:p>
        </p:txBody>
      </p:sp>
      <p:sp>
        <p:nvSpPr>
          <p:cNvPr id="6" name="text">
            <a:extLst>
              <a:ext uri="{FF2B5EF4-FFF2-40B4-BE49-F238E27FC236}">
                <a16:creationId xmlns:a16="http://schemas.microsoft.com/office/drawing/2014/main" id="{60BE9644-62DB-4AFE-8E3C-43E1D09B3E06}"/>
              </a:ext>
            </a:extLst>
          </p:cNvPr>
          <p:cNvSpPr>
            <a:spLocks noGrp="1"/>
          </p:cNvSpPr>
          <p:nvPr/>
        </p:nvSpPr>
        <p:spPr>
          <a:xfrm>
            <a:off x="1428750" y="1828800"/>
            <a:ext cx="9334500" cy="419100"/>
          </a:xfrm>
          <a:prstGeom prst="rect">
            <a:avLst/>
          </a:prstGeom>
          <a:noFill/>
          <a:ln w="0">
            <a:noFill/>
            <a:prstDash val="solid"/>
          </a:ln>
        </p:spPr>
        <p:txBody>
          <a:bodyPr anchor="ctr"/>
          <a:lstStyle/>
          <a:p>
            <a:pPr algn="ctr">
              <a:buNone/>
              <a:defRPr sz="1800" b="0">
                <a:solidFill>
                  <a:srgbClr val="526064"/>
                </a:solidFill>
              </a:defRPr>
            </a:pPr>
            <a:r>
              <a:rPr sz="1800" b="0" dirty="0" err="1">
                <a:solidFill>
                  <a:srgbClr val="526064"/>
                </a:solidFill>
              </a:rPr>
              <a:t>Kirjuta</a:t>
            </a:r>
            <a:r>
              <a:rPr sz="1800" b="0" dirty="0">
                <a:solidFill>
                  <a:srgbClr val="526064"/>
                </a:solidFill>
              </a:rPr>
              <a:t> </a:t>
            </a:r>
            <a:r>
              <a:rPr sz="1800" b="0" dirty="0" err="1">
                <a:solidFill>
                  <a:srgbClr val="526064"/>
                </a:solidFill>
              </a:rPr>
              <a:t>töövihikusse</a:t>
            </a:r>
            <a:r>
              <a:rPr sz="1800" b="0" dirty="0">
                <a:solidFill>
                  <a:srgbClr val="526064"/>
                </a:solidFill>
              </a:rPr>
              <a:t> </a:t>
            </a:r>
            <a:r>
              <a:rPr sz="1800" b="0" dirty="0" err="1">
                <a:solidFill>
                  <a:srgbClr val="526064"/>
                </a:solidFill>
              </a:rPr>
              <a:t>viis</a:t>
            </a:r>
            <a:r>
              <a:rPr sz="1800" b="0" dirty="0">
                <a:solidFill>
                  <a:srgbClr val="526064"/>
                </a:solidFill>
              </a:rPr>
              <a:t> </a:t>
            </a:r>
            <a:r>
              <a:rPr sz="1800" b="0" dirty="0" err="1">
                <a:solidFill>
                  <a:srgbClr val="526064"/>
                </a:solidFill>
              </a:rPr>
              <a:t>tegevust</a:t>
            </a:r>
            <a:r>
              <a:rPr sz="1800" b="0" dirty="0">
                <a:solidFill>
                  <a:srgbClr val="526064"/>
                </a:solidFill>
              </a:rPr>
              <a:t>.</a:t>
            </a:r>
          </a:p>
        </p:txBody>
      </p:sp>
      <p:sp>
        <p:nvSpPr>
          <p:cNvPr id="7" name="step-number">
            <a:extLst>
              <a:ext uri="{FF2B5EF4-FFF2-40B4-BE49-F238E27FC236}">
                <a16:creationId xmlns:a16="http://schemas.microsoft.com/office/drawing/2014/main" id="{6DB25905-952F-4CE6-93D0-B78CFFC5EC7E}"/>
              </a:ext>
            </a:extLst>
          </p:cNvPr>
          <p:cNvSpPr>
            <a:spLocks noGrp="1"/>
          </p:cNvSpPr>
          <p:nvPr/>
        </p:nvSpPr>
        <p:spPr>
          <a:xfrm>
            <a:off x="2095500" y="2571750"/>
            <a:ext cx="514350" cy="514350"/>
          </a:xfrm>
          <a:prstGeom prst="roundRect">
            <a:avLst>
              <a:gd name="adj" fmla="val 50000"/>
            </a:avLst>
          </a:prstGeom>
          <a:solidFill>
            <a:srgbClr val="D26A3A"/>
          </a:solidFill>
          <a:ln w="0">
            <a:noFill/>
            <a:prstDash val="solid"/>
          </a:ln>
        </p:spPr>
      </p:sp>
      <p:sp>
        <p:nvSpPr>
          <p:cNvPr id="8" name="text">
            <a:extLst>
              <a:ext uri="{FF2B5EF4-FFF2-40B4-BE49-F238E27FC236}">
                <a16:creationId xmlns:a16="http://schemas.microsoft.com/office/drawing/2014/main" id="{3650211E-DAB6-4571-9CDA-A0EFEB869F99}"/>
              </a:ext>
            </a:extLst>
          </p:cNvPr>
          <p:cNvSpPr>
            <a:spLocks noGrp="1"/>
          </p:cNvSpPr>
          <p:nvPr/>
        </p:nvSpPr>
        <p:spPr>
          <a:xfrm>
            <a:off x="2095500" y="25717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1</a:t>
            </a:r>
          </a:p>
        </p:txBody>
      </p:sp>
      <p:sp>
        <p:nvSpPr>
          <p:cNvPr id="9" name="text">
            <a:extLst>
              <a:ext uri="{FF2B5EF4-FFF2-40B4-BE49-F238E27FC236}">
                <a16:creationId xmlns:a16="http://schemas.microsoft.com/office/drawing/2014/main" id="{1C1C394F-57BB-4B73-87D5-8445159956D4}"/>
              </a:ext>
            </a:extLst>
          </p:cNvPr>
          <p:cNvSpPr>
            <a:spLocks noGrp="1"/>
          </p:cNvSpPr>
          <p:nvPr/>
        </p:nvSpPr>
        <p:spPr>
          <a:xfrm>
            <a:off x="2762250" y="2571750"/>
            <a:ext cx="7334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0" name="step-number">
            <a:extLst>
              <a:ext uri="{FF2B5EF4-FFF2-40B4-BE49-F238E27FC236}">
                <a16:creationId xmlns:a16="http://schemas.microsoft.com/office/drawing/2014/main" id="{916EA5BD-CA63-4C6B-9B52-0AE4D8A6F5C3}"/>
              </a:ext>
            </a:extLst>
          </p:cNvPr>
          <p:cNvSpPr>
            <a:spLocks noGrp="1"/>
          </p:cNvSpPr>
          <p:nvPr/>
        </p:nvSpPr>
        <p:spPr>
          <a:xfrm>
            <a:off x="2095500" y="3200400"/>
            <a:ext cx="514350" cy="514350"/>
          </a:xfrm>
          <a:prstGeom prst="roundRect">
            <a:avLst>
              <a:gd name="adj" fmla="val 50000"/>
            </a:avLst>
          </a:prstGeom>
          <a:solidFill>
            <a:srgbClr val="1F6F78"/>
          </a:solidFill>
          <a:ln w="0">
            <a:noFill/>
            <a:prstDash val="solid"/>
          </a:ln>
        </p:spPr>
      </p:sp>
      <p:sp>
        <p:nvSpPr>
          <p:cNvPr id="11" name="text">
            <a:extLst>
              <a:ext uri="{FF2B5EF4-FFF2-40B4-BE49-F238E27FC236}">
                <a16:creationId xmlns:a16="http://schemas.microsoft.com/office/drawing/2014/main" id="{CA41381B-11AD-44C8-89F9-7C8514E9EA7C}"/>
              </a:ext>
            </a:extLst>
          </p:cNvPr>
          <p:cNvSpPr>
            <a:spLocks noGrp="1"/>
          </p:cNvSpPr>
          <p:nvPr/>
        </p:nvSpPr>
        <p:spPr>
          <a:xfrm>
            <a:off x="2095500" y="32004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2</a:t>
            </a:r>
          </a:p>
        </p:txBody>
      </p:sp>
      <p:sp>
        <p:nvSpPr>
          <p:cNvPr id="12" name="text">
            <a:extLst>
              <a:ext uri="{FF2B5EF4-FFF2-40B4-BE49-F238E27FC236}">
                <a16:creationId xmlns:a16="http://schemas.microsoft.com/office/drawing/2014/main" id="{6B55D4AC-EAF4-413F-A4A3-F4A3C0DB4250}"/>
              </a:ext>
            </a:extLst>
          </p:cNvPr>
          <p:cNvSpPr>
            <a:spLocks noGrp="1"/>
          </p:cNvSpPr>
          <p:nvPr/>
        </p:nvSpPr>
        <p:spPr>
          <a:xfrm>
            <a:off x="2762250" y="3200400"/>
            <a:ext cx="7334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3" name="step-number">
            <a:extLst>
              <a:ext uri="{FF2B5EF4-FFF2-40B4-BE49-F238E27FC236}">
                <a16:creationId xmlns:a16="http://schemas.microsoft.com/office/drawing/2014/main" id="{EB7EF6AB-4D9C-445C-BA24-A27482098C45}"/>
              </a:ext>
            </a:extLst>
          </p:cNvPr>
          <p:cNvSpPr>
            <a:spLocks noGrp="1"/>
          </p:cNvSpPr>
          <p:nvPr/>
        </p:nvSpPr>
        <p:spPr>
          <a:xfrm>
            <a:off x="2095500" y="3829050"/>
            <a:ext cx="514350" cy="514350"/>
          </a:xfrm>
          <a:prstGeom prst="roundRect">
            <a:avLst>
              <a:gd name="adj" fmla="val 50000"/>
            </a:avLst>
          </a:prstGeom>
          <a:solidFill>
            <a:srgbClr val="1F6F78"/>
          </a:solidFill>
          <a:ln w="0">
            <a:noFill/>
            <a:prstDash val="solid"/>
          </a:ln>
        </p:spPr>
      </p:sp>
      <p:sp>
        <p:nvSpPr>
          <p:cNvPr id="14" name="text">
            <a:extLst>
              <a:ext uri="{FF2B5EF4-FFF2-40B4-BE49-F238E27FC236}">
                <a16:creationId xmlns:a16="http://schemas.microsoft.com/office/drawing/2014/main" id="{FED9A4DC-0814-4C15-9BB5-4DD1547BDAE3}"/>
              </a:ext>
            </a:extLst>
          </p:cNvPr>
          <p:cNvSpPr>
            <a:spLocks noGrp="1"/>
          </p:cNvSpPr>
          <p:nvPr/>
        </p:nvSpPr>
        <p:spPr>
          <a:xfrm>
            <a:off x="2095500" y="38290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3</a:t>
            </a:r>
          </a:p>
        </p:txBody>
      </p:sp>
      <p:sp>
        <p:nvSpPr>
          <p:cNvPr id="15" name="text">
            <a:extLst>
              <a:ext uri="{FF2B5EF4-FFF2-40B4-BE49-F238E27FC236}">
                <a16:creationId xmlns:a16="http://schemas.microsoft.com/office/drawing/2014/main" id="{0004DEA0-7202-4AB3-B323-76C9647176A2}"/>
              </a:ext>
            </a:extLst>
          </p:cNvPr>
          <p:cNvSpPr>
            <a:spLocks noGrp="1"/>
          </p:cNvSpPr>
          <p:nvPr/>
        </p:nvSpPr>
        <p:spPr>
          <a:xfrm>
            <a:off x="2762250" y="3829050"/>
            <a:ext cx="7334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6" name="step-number">
            <a:extLst>
              <a:ext uri="{FF2B5EF4-FFF2-40B4-BE49-F238E27FC236}">
                <a16:creationId xmlns:a16="http://schemas.microsoft.com/office/drawing/2014/main" id="{0A3985A2-9E8D-4D58-9B5C-F5704F774858}"/>
              </a:ext>
            </a:extLst>
          </p:cNvPr>
          <p:cNvSpPr>
            <a:spLocks noGrp="1"/>
          </p:cNvSpPr>
          <p:nvPr/>
        </p:nvSpPr>
        <p:spPr>
          <a:xfrm>
            <a:off x="2095500" y="4457700"/>
            <a:ext cx="514350" cy="514350"/>
          </a:xfrm>
          <a:prstGeom prst="roundRect">
            <a:avLst>
              <a:gd name="adj" fmla="val 50000"/>
            </a:avLst>
          </a:prstGeom>
          <a:solidFill>
            <a:srgbClr val="1F6F78"/>
          </a:solidFill>
          <a:ln w="0">
            <a:noFill/>
            <a:prstDash val="solid"/>
          </a:ln>
        </p:spPr>
      </p:sp>
      <p:sp>
        <p:nvSpPr>
          <p:cNvPr id="17" name="text">
            <a:extLst>
              <a:ext uri="{FF2B5EF4-FFF2-40B4-BE49-F238E27FC236}">
                <a16:creationId xmlns:a16="http://schemas.microsoft.com/office/drawing/2014/main" id="{92A7600A-AC74-40F3-8E5E-67F4BB62E677}"/>
              </a:ext>
            </a:extLst>
          </p:cNvPr>
          <p:cNvSpPr>
            <a:spLocks noGrp="1"/>
          </p:cNvSpPr>
          <p:nvPr/>
        </p:nvSpPr>
        <p:spPr>
          <a:xfrm>
            <a:off x="2095500" y="44577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4</a:t>
            </a:r>
          </a:p>
        </p:txBody>
      </p:sp>
      <p:sp>
        <p:nvSpPr>
          <p:cNvPr id="18" name="text">
            <a:extLst>
              <a:ext uri="{FF2B5EF4-FFF2-40B4-BE49-F238E27FC236}">
                <a16:creationId xmlns:a16="http://schemas.microsoft.com/office/drawing/2014/main" id="{AC13410A-756C-49CB-83B0-84D725A02F41}"/>
              </a:ext>
            </a:extLst>
          </p:cNvPr>
          <p:cNvSpPr>
            <a:spLocks noGrp="1"/>
          </p:cNvSpPr>
          <p:nvPr/>
        </p:nvSpPr>
        <p:spPr>
          <a:xfrm>
            <a:off x="2762250" y="4457700"/>
            <a:ext cx="7334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9" name="step-number">
            <a:extLst>
              <a:ext uri="{FF2B5EF4-FFF2-40B4-BE49-F238E27FC236}">
                <a16:creationId xmlns:a16="http://schemas.microsoft.com/office/drawing/2014/main" id="{22ECDBD0-7EF5-4A44-BDCD-90805EC34896}"/>
              </a:ext>
            </a:extLst>
          </p:cNvPr>
          <p:cNvSpPr>
            <a:spLocks noGrp="1"/>
          </p:cNvSpPr>
          <p:nvPr/>
        </p:nvSpPr>
        <p:spPr>
          <a:xfrm>
            <a:off x="2095500" y="5086350"/>
            <a:ext cx="514350" cy="514350"/>
          </a:xfrm>
          <a:prstGeom prst="roundRect">
            <a:avLst>
              <a:gd name="adj" fmla="val 50000"/>
            </a:avLst>
          </a:prstGeom>
          <a:solidFill>
            <a:srgbClr val="1F6F78"/>
          </a:solidFill>
          <a:ln w="0">
            <a:noFill/>
            <a:prstDash val="solid"/>
          </a:ln>
        </p:spPr>
      </p:sp>
      <p:sp>
        <p:nvSpPr>
          <p:cNvPr id="20" name="text">
            <a:extLst>
              <a:ext uri="{FF2B5EF4-FFF2-40B4-BE49-F238E27FC236}">
                <a16:creationId xmlns:a16="http://schemas.microsoft.com/office/drawing/2014/main" id="{1190B027-4AC7-4BE7-BAEE-BFC8A4F547A8}"/>
              </a:ext>
            </a:extLst>
          </p:cNvPr>
          <p:cNvSpPr>
            <a:spLocks noGrp="1"/>
          </p:cNvSpPr>
          <p:nvPr/>
        </p:nvSpPr>
        <p:spPr>
          <a:xfrm>
            <a:off x="2095500" y="50863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5</a:t>
            </a:r>
          </a:p>
        </p:txBody>
      </p:sp>
      <p:sp>
        <p:nvSpPr>
          <p:cNvPr id="21" name="text">
            <a:extLst>
              <a:ext uri="{FF2B5EF4-FFF2-40B4-BE49-F238E27FC236}">
                <a16:creationId xmlns:a16="http://schemas.microsoft.com/office/drawing/2014/main" id="{CB3B7116-2A9C-4EE5-81C4-2E93CDDC1565}"/>
              </a:ext>
            </a:extLst>
          </p:cNvPr>
          <p:cNvSpPr>
            <a:spLocks noGrp="1"/>
          </p:cNvSpPr>
          <p:nvPr/>
        </p:nvSpPr>
        <p:spPr>
          <a:xfrm>
            <a:off x="2762250" y="5086350"/>
            <a:ext cx="7334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Tree>
    <p:extLst>
      <p:ext uri="{BB962C8B-B14F-4D97-AF65-F5344CB8AC3E}">
        <p14:creationId xmlns:p14="http://schemas.microsoft.com/office/powerpoint/2010/main" val="811387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89F4879A-4CB0-4957-99B8-1B774052BADE}"/>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ESIMENE TUND</a:t>
            </a:r>
          </a:p>
        </p:txBody>
      </p:sp>
      <p:sp>
        <p:nvSpPr>
          <p:cNvPr id="2" name="Straight Connector 1">
            <a:extLst>
              <a:ext uri="{FF2B5EF4-FFF2-40B4-BE49-F238E27FC236}">
                <a16:creationId xmlns:a16="http://schemas.microsoft.com/office/drawing/2014/main" id="{BE6DB4FB-8F93-40A7-A2D7-5A2995140160}"/>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2D9FCBC5-B5F0-40F9-B58E-B18890F08210}"/>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1B8685F7-AB3A-40D9-B860-78D42ACA1A0B}"/>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11</a:t>
            </a:r>
          </a:p>
        </p:txBody>
      </p:sp>
      <p:sp>
        <p:nvSpPr>
          <p:cNvPr id="5" name="text">
            <a:extLst>
              <a:ext uri="{FF2B5EF4-FFF2-40B4-BE49-F238E27FC236}">
                <a16:creationId xmlns:a16="http://schemas.microsoft.com/office/drawing/2014/main" id="{0B06E05F-EBA5-4A23-BBCF-46FA463E7D5B}"/>
              </a:ext>
            </a:extLst>
          </p:cNvPr>
          <p:cNvSpPr>
            <a:spLocks noGrp="1"/>
          </p:cNvSpPr>
          <p:nvPr/>
        </p:nvSpPr>
        <p:spPr>
          <a:xfrm>
            <a:off x="647700" y="552450"/>
            <a:ext cx="10896600" cy="628650"/>
          </a:xfrm>
          <a:prstGeom prst="rect">
            <a:avLst/>
          </a:prstGeom>
          <a:noFill/>
          <a:ln w="0">
            <a:noFill/>
            <a:prstDash val="solid"/>
          </a:ln>
        </p:spPr>
        <p:txBody>
          <a:bodyPr anchor="t"/>
          <a:lstStyle/>
          <a:p>
            <a:pPr algn="l">
              <a:buNone/>
              <a:defRPr sz="2850" b="1">
                <a:solidFill>
                  <a:srgbClr val="173B45"/>
                </a:solidFill>
              </a:defRPr>
            </a:pPr>
            <a:r>
              <a:rPr sz="2850" b="1" dirty="0" err="1">
                <a:solidFill>
                  <a:srgbClr val="173B45"/>
                </a:solidFill>
              </a:rPr>
              <a:t>Esimesena</a:t>
            </a:r>
            <a:r>
              <a:rPr sz="2850" b="1" dirty="0">
                <a:solidFill>
                  <a:srgbClr val="173B45"/>
                </a:solidFill>
              </a:rPr>
              <a:t> </a:t>
            </a:r>
            <a:r>
              <a:rPr sz="2850" b="1" dirty="0" err="1">
                <a:solidFill>
                  <a:srgbClr val="173B45"/>
                </a:solidFill>
              </a:rPr>
              <a:t>kontrolli</a:t>
            </a:r>
            <a:r>
              <a:rPr sz="2850" b="1" dirty="0">
                <a:solidFill>
                  <a:srgbClr val="173B45"/>
                </a:solidFill>
              </a:rPr>
              <a:t> </a:t>
            </a:r>
            <a:r>
              <a:rPr sz="2850" b="1" dirty="0" err="1">
                <a:solidFill>
                  <a:srgbClr val="173B45"/>
                </a:solidFill>
              </a:rPr>
              <a:t>ohtu</a:t>
            </a:r>
            <a:r>
              <a:rPr sz="2850" b="1" dirty="0">
                <a:solidFill>
                  <a:srgbClr val="173B45"/>
                </a:solidFill>
              </a:rPr>
              <a:t>, </a:t>
            </a:r>
            <a:r>
              <a:rPr sz="2850" b="1" dirty="0" err="1">
                <a:solidFill>
                  <a:srgbClr val="173B45"/>
                </a:solidFill>
              </a:rPr>
              <a:t>infot</a:t>
            </a:r>
            <a:r>
              <a:rPr sz="2850" b="1" dirty="0">
                <a:solidFill>
                  <a:srgbClr val="173B45"/>
                </a:solidFill>
              </a:rPr>
              <a:t> ja </a:t>
            </a:r>
            <a:r>
              <a:rPr sz="2850" b="1" dirty="0" err="1">
                <a:solidFill>
                  <a:srgbClr val="173B45"/>
                </a:solidFill>
              </a:rPr>
              <a:t>kiirelt</a:t>
            </a:r>
            <a:r>
              <a:rPr sz="2850" b="1" dirty="0">
                <a:solidFill>
                  <a:srgbClr val="173B45"/>
                </a:solidFill>
              </a:rPr>
              <a:t> </a:t>
            </a:r>
            <a:r>
              <a:rPr sz="2850" b="1" dirty="0" err="1">
                <a:solidFill>
                  <a:srgbClr val="173B45"/>
                </a:solidFill>
              </a:rPr>
              <a:t>muutuvaid</a:t>
            </a:r>
            <a:r>
              <a:rPr sz="2850" b="1" dirty="0">
                <a:solidFill>
                  <a:srgbClr val="173B45"/>
                </a:solidFill>
              </a:rPr>
              <a:t> </a:t>
            </a:r>
            <a:r>
              <a:rPr sz="2850" b="1" dirty="0" err="1">
                <a:solidFill>
                  <a:srgbClr val="173B45"/>
                </a:solidFill>
              </a:rPr>
              <a:t>vajadusi</a:t>
            </a:r>
            <a:endParaRPr lang="et-EE" sz="2850" b="1" dirty="0">
              <a:solidFill>
                <a:srgbClr val="173B45"/>
              </a:solidFill>
            </a:endParaRPr>
          </a:p>
          <a:p>
            <a:pPr algn="l">
              <a:buNone/>
              <a:defRPr sz="2850" b="1">
                <a:solidFill>
                  <a:srgbClr val="173B45"/>
                </a:solidFill>
              </a:defRPr>
            </a:pPr>
            <a:endParaRPr lang="et-EE" sz="2850" b="1" dirty="0">
              <a:solidFill>
                <a:srgbClr val="173B45"/>
              </a:solidFill>
            </a:endParaRPr>
          </a:p>
          <a:p>
            <a:pPr algn="l">
              <a:buNone/>
              <a:defRPr sz="2850" b="1">
                <a:solidFill>
                  <a:srgbClr val="173B45"/>
                </a:solidFill>
              </a:defRPr>
            </a:pPr>
            <a:r>
              <a:rPr lang="et-EE" sz="2850" b="1" dirty="0">
                <a:solidFill>
                  <a:srgbClr val="173B45"/>
                </a:solidFill>
              </a:rPr>
              <a:t>Viis tegevust õiges järjekorras.</a:t>
            </a:r>
          </a:p>
          <a:p>
            <a:pPr algn="l">
              <a:buNone/>
              <a:defRPr sz="2850" b="1">
                <a:solidFill>
                  <a:srgbClr val="173B45"/>
                </a:solidFill>
              </a:defRPr>
            </a:pPr>
            <a:endParaRPr sz="2850" b="1" dirty="0">
              <a:solidFill>
                <a:srgbClr val="173B45"/>
              </a:solidFill>
            </a:endParaRPr>
          </a:p>
        </p:txBody>
      </p:sp>
      <p:sp>
        <p:nvSpPr>
          <p:cNvPr id="6" name="step-number">
            <a:extLst>
              <a:ext uri="{FF2B5EF4-FFF2-40B4-BE49-F238E27FC236}">
                <a16:creationId xmlns:a16="http://schemas.microsoft.com/office/drawing/2014/main" id="{E3386BC1-2B1D-4BC0-9ACE-8DF52A4D0B8F}"/>
              </a:ext>
            </a:extLst>
          </p:cNvPr>
          <p:cNvSpPr>
            <a:spLocks noGrp="1"/>
          </p:cNvSpPr>
          <p:nvPr/>
        </p:nvSpPr>
        <p:spPr>
          <a:xfrm>
            <a:off x="1143000" y="1981200"/>
            <a:ext cx="514350" cy="514350"/>
          </a:xfrm>
          <a:prstGeom prst="roundRect">
            <a:avLst>
              <a:gd name="adj" fmla="val 50000"/>
            </a:avLst>
          </a:prstGeom>
          <a:solidFill>
            <a:srgbClr val="D26A3A"/>
          </a:solidFill>
          <a:ln w="0">
            <a:noFill/>
            <a:prstDash val="solid"/>
          </a:ln>
        </p:spPr>
      </p:sp>
      <p:sp>
        <p:nvSpPr>
          <p:cNvPr id="7" name="text">
            <a:extLst>
              <a:ext uri="{FF2B5EF4-FFF2-40B4-BE49-F238E27FC236}">
                <a16:creationId xmlns:a16="http://schemas.microsoft.com/office/drawing/2014/main" id="{3B275557-D288-46EA-843A-07593F997EC7}"/>
              </a:ext>
            </a:extLst>
          </p:cNvPr>
          <p:cNvSpPr>
            <a:spLocks noGrp="1"/>
          </p:cNvSpPr>
          <p:nvPr/>
        </p:nvSpPr>
        <p:spPr>
          <a:xfrm>
            <a:off x="1143000" y="1981200"/>
            <a:ext cx="514350" cy="514350"/>
          </a:xfrm>
          <a:prstGeom prst="rect">
            <a:avLst/>
          </a:prstGeom>
          <a:noFill/>
          <a:ln w="0">
            <a:noFill/>
            <a:prstDash val="solid"/>
          </a:ln>
        </p:spPr>
        <p:txBody>
          <a:bodyPr anchor="ctr"/>
          <a:lstStyle/>
          <a:p>
            <a:pPr algn="ctr">
              <a:buNone/>
              <a:defRPr sz="1800" b="1">
                <a:solidFill>
                  <a:srgbClr val="FFFFFF"/>
                </a:solidFill>
              </a:defRPr>
            </a:pPr>
            <a:r>
              <a:rPr sz="1800" b="1" dirty="0">
                <a:solidFill>
                  <a:srgbClr val="FFFFFF"/>
                </a:solidFill>
              </a:rPr>
              <a:t>1</a:t>
            </a:r>
          </a:p>
        </p:txBody>
      </p:sp>
      <p:sp>
        <p:nvSpPr>
          <p:cNvPr id="8" name="text">
            <a:extLst>
              <a:ext uri="{FF2B5EF4-FFF2-40B4-BE49-F238E27FC236}">
                <a16:creationId xmlns:a16="http://schemas.microsoft.com/office/drawing/2014/main" id="{A10CF7FA-4535-48D7-AED7-B93F6895683D}"/>
              </a:ext>
            </a:extLst>
          </p:cNvPr>
          <p:cNvSpPr>
            <a:spLocks noGrp="1"/>
          </p:cNvSpPr>
          <p:nvPr/>
        </p:nvSpPr>
        <p:spPr>
          <a:xfrm>
            <a:off x="1809750" y="1981200"/>
            <a:ext cx="9239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Kas mul on vahetu oht?</a:t>
            </a:r>
          </a:p>
        </p:txBody>
      </p:sp>
      <p:sp>
        <p:nvSpPr>
          <p:cNvPr id="9" name="step-number">
            <a:extLst>
              <a:ext uri="{FF2B5EF4-FFF2-40B4-BE49-F238E27FC236}">
                <a16:creationId xmlns:a16="http://schemas.microsoft.com/office/drawing/2014/main" id="{60693549-9AB4-488B-9DF8-65DA00199242}"/>
              </a:ext>
            </a:extLst>
          </p:cNvPr>
          <p:cNvSpPr>
            <a:spLocks noGrp="1"/>
          </p:cNvSpPr>
          <p:nvPr/>
        </p:nvSpPr>
        <p:spPr>
          <a:xfrm>
            <a:off x="1143000" y="2667000"/>
            <a:ext cx="514350" cy="514350"/>
          </a:xfrm>
          <a:prstGeom prst="roundRect">
            <a:avLst>
              <a:gd name="adj" fmla="val 50000"/>
            </a:avLst>
          </a:prstGeom>
          <a:solidFill>
            <a:srgbClr val="1F6F78"/>
          </a:solidFill>
          <a:ln w="0">
            <a:noFill/>
            <a:prstDash val="solid"/>
          </a:ln>
        </p:spPr>
      </p:sp>
      <p:sp>
        <p:nvSpPr>
          <p:cNvPr id="10" name="text">
            <a:extLst>
              <a:ext uri="{FF2B5EF4-FFF2-40B4-BE49-F238E27FC236}">
                <a16:creationId xmlns:a16="http://schemas.microsoft.com/office/drawing/2014/main" id="{BCACFD79-D14A-4B4A-B390-CBB8B69B7E38}"/>
              </a:ext>
            </a:extLst>
          </p:cNvPr>
          <p:cNvSpPr>
            <a:spLocks noGrp="1"/>
          </p:cNvSpPr>
          <p:nvPr/>
        </p:nvSpPr>
        <p:spPr>
          <a:xfrm>
            <a:off x="1143000" y="26670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2</a:t>
            </a:r>
          </a:p>
        </p:txBody>
      </p:sp>
      <p:sp>
        <p:nvSpPr>
          <p:cNvPr id="11" name="text">
            <a:extLst>
              <a:ext uri="{FF2B5EF4-FFF2-40B4-BE49-F238E27FC236}">
                <a16:creationId xmlns:a16="http://schemas.microsoft.com/office/drawing/2014/main" id="{B560BA82-30A5-4D3A-963D-AA219BA49F2E}"/>
              </a:ext>
            </a:extLst>
          </p:cNvPr>
          <p:cNvSpPr>
            <a:spLocks noGrp="1"/>
          </p:cNvSpPr>
          <p:nvPr/>
        </p:nvSpPr>
        <p:spPr>
          <a:xfrm>
            <a:off x="1809750" y="2667000"/>
            <a:ext cx="9239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Mis tegelikult juhtus?</a:t>
            </a:r>
          </a:p>
        </p:txBody>
      </p:sp>
      <p:sp>
        <p:nvSpPr>
          <p:cNvPr id="12" name="step-number">
            <a:extLst>
              <a:ext uri="{FF2B5EF4-FFF2-40B4-BE49-F238E27FC236}">
                <a16:creationId xmlns:a16="http://schemas.microsoft.com/office/drawing/2014/main" id="{71AD3DDD-D92A-4E65-812D-DB55D13A74D5}"/>
              </a:ext>
            </a:extLst>
          </p:cNvPr>
          <p:cNvSpPr>
            <a:spLocks noGrp="1"/>
          </p:cNvSpPr>
          <p:nvPr/>
        </p:nvSpPr>
        <p:spPr>
          <a:xfrm>
            <a:off x="1143000" y="3352800"/>
            <a:ext cx="514350" cy="514350"/>
          </a:xfrm>
          <a:prstGeom prst="roundRect">
            <a:avLst>
              <a:gd name="adj" fmla="val 50000"/>
            </a:avLst>
          </a:prstGeom>
          <a:solidFill>
            <a:srgbClr val="1F6F78"/>
          </a:solidFill>
          <a:ln w="0">
            <a:noFill/>
            <a:prstDash val="solid"/>
          </a:ln>
        </p:spPr>
      </p:sp>
      <p:sp>
        <p:nvSpPr>
          <p:cNvPr id="13" name="text">
            <a:extLst>
              <a:ext uri="{FF2B5EF4-FFF2-40B4-BE49-F238E27FC236}">
                <a16:creationId xmlns:a16="http://schemas.microsoft.com/office/drawing/2014/main" id="{A8421928-13AB-468D-A190-24036ABC3E51}"/>
              </a:ext>
            </a:extLst>
          </p:cNvPr>
          <p:cNvSpPr>
            <a:spLocks noGrp="1"/>
          </p:cNvSpPr>
          <p:nvPr/>
        </p:nvSpPr>
        <p:spPr>
          <a:xfrm>
            <a:off x="1143000" y="33528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3</a:t>
            </a:r>
          </a:p>
        </p:txBody>
      </p:sp>
      <p:sp>
        <p:nvSpPr>
          <p:cNvPr id="14" name="text">
            <a:extLst>
              <a:ext uri="{FF2B5EF4-FFF2-40B4-BE49-F238E27FC236}">
                <a16:creationId xmlns:a16="http://schemas.microsoft.com/office/drawing/2014/main" id="{6499B2E0-4CE3-4EFE-8513-E00EA4373A34}"/>
              </a:ext>
            </a:extLst>
          </p:cNvPr>
          <p:cNvSpPr>
            <a:spLocks noGrp="1"/>
          </p:cNvSpPr>
          <p:nvPr/>
        </p:nvSpPr>
        <p:spPr>
          <a:xfrm>
            <a:off x="1809750" y="3352800"/>
            <a:ext cx="9239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Milline info on usaldusväärne?</a:t>
            </a:r>
          </a:p>
        </p:txBody>
      </p:sp>
      <p:sp>
        <p:nvSpPr>
          <p:cNvPr id="15" name="step-number">
            <a:extLst>
              <a:ext uri="{FF2B5EF4-FFF2-40B4-BE49-F238E27FC236}">
                <a16:creationId xmlns:a16="http://schemas.microsoft.com/office/drawing/2014/main" id="{1870F812-84F8-4C1D-98A7-56C61A405EFA}"/>
              </a:ext>
            </a:extLst>
          </p:cNvPr>
          <p:cNvSpPr>
            <a:spLocks noGrp="1"/>
          </p:cNvSpPr>
          <p:nvPr/>
        </p:nvSpPr>
        <p:spPr>
          <a:xfrm>
            <a:off x="1143000" y="4038600"/>
            <a:ext cx="514350" cy="514350"/>
          </a:xfrm>
          <a:prstGeom prst="roundRect">
            <a:avLst>
              <a:gd name="adj" fmla="val 50000"/>
            </a:avLst>
          </a:prstGeom>
          <a:solidFill>
            <a:srgbClr val="1F6F78"/>
          </a:solidFill>
          <a:ln w="0">
            <a:noFill/>
            <a:prstDash val="solid"/>
          </a:ln>
        </p:spPr>
      </p:sp>
      <p:sp>
        <p:nvSpPr>
          <p:cNvPr id="16" name="text">
            <a:extLst>
              <a:ext uri="{FF2B5EF4-FFF2-40B4-BE49-F238E27FC236}">
                <a16:creationId xmlns:a16="http://schemas.microsoft.com/office/drawing/2014/main" id="{5FF445B7-86C1-4F39-9863-3F521BC40C72}"/>
              </a:ext>
            </a:extLst>
          </p:cNvPr>
          <p:cNvSpPr>
            <a:spLocks noGrp="1"/>
          </p:cNvSpPr>
          <p:nvPr/>
        </p:nvSpPr>
        <p:spPr>
          <a:xfrm>
            <a:off x="1143000" y="40386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4</a:t>
            </a:r>
          </a:p>
        </p:txBody>
      </p:sp>
      <p:sp>
        <p:nvSpPr>
          <p:cNvPr id="17" name="text">
            <a:extLst>
              <a:ext uri="{FF2B5EF4-FFF2-40B4-BE49-F238E27FC236}">
                <a16:creationId xmlns:a16="http://schemas.microsoft.com/office/drawing/2014/main" id="{7BB257BE-9B46-4192-9E0E-7F95D36A734C}"/>
              </a:ext>
            </a:extLst>
          </p:cNvPr>
          <p:cNvSpPr>
            <a:spLocks noGrp="1"/>
          </p:cNvSpPr>
          <p:nvPr/>
        </p:nvSpPr>
        <p:spPr>
          <a:xfrm>
            <a:off x="1809750" y="4038600"/>
            <a:ext cx="9239250" cy="533400"/>
          </a:xfrm>
          <a:prstGeom prst="rect">
            <a:avLst/>
          </a:prstGeom>
          <a:noFill/>
          <a:ln w="0">
            <a:noFill/>
            <a:prstDash val="solid"/>
          </a:ln>
        </p:spPr>
        <p:txBody>
          <a:bodyPr anchor="ctr"/>
          <a:lstStyle/>
          <a:p>
            <a:pPr algn="l">
              <a:buNone/>
              <a:defRPr sz="1650" b="1">
                <a:solidFill>
                  <a:srgbClr val="173B45"/>
                </a:solidFill>
              </a:defRPr>
            </a:pPr>
            <a:r>
              <a:rPr sz="1650" b="1" dirty="0">
                <a:solidFill>
                  <a:srgbClr val="173B45"/>
                </a:solidFill>
              </a:rPr>
              <a:t>Mis </a:t>
            </a:r>
            <a:r>
              <a:rPr sz="1650" b="1" dirty="0" err="1">
                <a:solidFill>
                  <a:srgbClr val="173B45"/>
                </a:solidFill>
              </a:rPr>
              <a:t>muutub</a:t>
            </a:r>
            <a:r>
              <a:rPr sz="1650" b="1" dirty="0">
                <a:solidFill>
                  <a:srgbClr val="173B45"/>
                </a:solidFill>
              </a:rPr>
              <a:t> </a:t>
            </a:r>
            <a:r>
              <a:rPr sz="1650" b="1" dirty="0" err="1">
                <a:solidFill>
                  <a:srgbClr val="173B45"/>
                </a:solidFill>
              </a:rPr>
              <a:t>esimesena</a:t>
            </a:r>
            <a:r>
              <a:rPr sz="1650" b="1" dirty="0">
                <a:solidFill>
                  <a:srgbClr val="173B45"/>
                </a:solidFill>
              </a:rPr>
              <a:t> </a:t>
            </a:r>
            <a:r>
              <a:rPr sz="1650" b="1" dirty="0" err="1">
                <a:solidFill>
                  <a:srgbClr val="173B45"/>
                </a:solidFill>
              </a:rPr>
              <a:t>kriitiliseks</a:t>
            </a:r>
            <a:r>
              <a:rPr sz="1650" b="1" dirty="0">
                <a:solidFill>
                  <a:srgbClr val="173B45"/>
                </a:solidFill>
              </a:rPr>
              <a:t>?</a:t>
            </a:r>
          </a:p>
        </p:txBody>
      </p:sp>
      <p:sp>
        <p:nvSpPr>
          <p:cNvPr id="18" name="step-number">
            <a:extLst>
              <a:ext uri="{FF2B5EF4-FFF2-40B4-BE49-F238E27FC236}">
                <a16:creationId xmlns:a16="http://schemas.microsoft.com/office/drawing/2014/main" id="{F6EA0641-0925-4C69-89D7-0582005BDEB9}"/>
              </a:ext>
            </a:extLst>
          </p:cNvPr>
          <p:cNvSpPr>
            <a:spLocks noGrp="1"/>
          </p:cNvSpPr>
          <p:nvPr/>
        </p:nvSpPr>
        <p:spPr>
          <a:xfrm>
            <a:off x="1143000" y="4724400"/>
            <a:ext cx="514350" cy="514350"/>
          </a:xfrm>
          <a:prstGeom prst="roundRect">
            <a:avLst>
              <a:gd name="adj" fmla="val 50000"/>
            </a:avLst>
          </a:prstGeom>
          <a:solidFill>
            <a:srgbClr val="1F6F78"/>
          </a:solidFill>
          <a:ln w="0">
            <a:noFill/>
            <a:prstDash val="solid"/>
          </a:ln>
        </p:spPr>
      </p:sp>
      <p:sp>
        <p:nvSpPr>
          <p:cNvPr id="19" name="text">
            <a:extLst>
              <a:ext uri="{FF2B5EF4-FFF2-40B4-BE49-F238E27FC236}">
                <a16:creationId xmlns:a16="http://schemas.microsoft.com/office/drawing/2014/main" id="{4DEC0BEE-8A5B-4DE5-BCC5-0E513294105E}"/>
              </a:ext>
            </a:extLst>
          </p:cNvPr>
          <p:cNvSpPr>
            <a:spLocks noGrp="1"/>
          </p:cNvSpPr>
          <p:nvPr/>
        </p:nvSpPr>
        <p:spPr>
          <a:xfrm>
            <a:off x="1143000" y="472440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5</a:t>
            </a:r>
          </a:p>
        </p:txBody>
      </p:sp>
      <p:sp>
        <p:nvSpPr>
          <p:cNvPr id="20" name="text">
            <a:extLst>
              <a:ext uri="{FF2B5EF4-FFF2-40B4-BE49-F238E27FC236}">
                <a16:creationId xmlns:a16="http://schemas.microsoft.com/office/drawing/2014/main" id="{20811EC3-B72C-4ADF-9876-FA9CD9ACA7C6}"/>
              </a:ext>
            </a:extLst>
          </p:cNvPr>
          <p:cNvSpPr>
            <a:spLocks noGrp="1"/>
          </p:cNvSpPr>
          <p:nvPr/>
        </p:nvSpPr>
        <p:spPr>
          <a:xfrm>
            <a:off x="1809750" y="4724400"/>
            <a:ext cx="92392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Mis on järgmine mõistlik tegevus?</a:t>
            </a:r>
          </a:p>
        </p:txBody>
      </p:sp>
    </p:spTree>
    <p:extLst>
      <p:ext uri="{BB962C8B-B14F-4D97-AF65-F5344CB8AC3E}">
        <p14:creationId xmlns:p14="http://schemas.microsoft.com/office/powerpoint/2010/main" val="1952568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text">
            <a:extLst>
              <a:ext uri="{FF2B5EF4-FFF2-40B4-BE49-F238E27FC236}">
                <a16:creationId xmlns:a16="http://schemas.microsoft.com/office/drawing/2014/main" id="{0428AED1-6933-4E96-9978-9753F8D258F1}"/>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AJASKAALA</a:t>
            </a:r>
          </a:p>
        </p:txBody>
      </p:sp>
      <p:sp>
        <p:nvSpPr>
          <p:cNvPr id="2" name="Straight Connector 1">
            <a:extLst>
              <a:ext uri="{FF2B5EF4-FFF2-40B4-BE49-F238E27FC236}">
                <a16:creationId xmlns:a16="http://schemas.microsoft.com/office/drawing/2014/main" id="{0BE76E9F-141A-4F7A-8B8B-E4CE1220D533}"/>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EC3D9055-F815-4A96-87EA-FE817C6B47CE}"/>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EC07ABF9-6C3A-4D32-B1DF-93F32AA54955}"/>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12</a:t>
            </a:r>
          </a:p>
        </p:txBody>
      </p:sp>
      <p:sp>
        <p:nvSpPr>
          <p:cNvPr id="5" name="text">
            <a:extLst>
              <a:ext uri="{FF2B5EF4-FFF2-40B4-BE49-F238E27FC236}">
                <a16:creationId xmlns:a16="http://schemas.microsoft.com/office/drawing/2014/main" id="{12110D22-798B-4B5B-8BAD-562651BA45F7}"/>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Sama olukord nõuab eri ajal erinevaid otsuseid</a:t>
            </a:r>
          </a:p>
        </p:txBody>
      </p:sp>
      <p:sp>
        <p:nvSpPr>
          <p:cNvPr id="6" name="text">
            <a:extLst>
              <a:ext uri="{FF2B5EF4-FFF2-40B4-BE49-F238E27FC236}">
                <a16:creationId xmlns:a16="http://schemas.microsoft.com/office/drawing/2014/main" id="{6F1A661C-90FC-486F-B384-FBAD3F1B7D68}"/>
              </a:ext>
            </a:extLst>
          </p:cNvPr>
          <p:cNvSpPr>
            <a:spLocks noGrp="1"/>
          </p:cNvSpPr>
          <p:nvPr/>
        </p:nvSpPr>
        <p:spPr>
          <a:xfrm>
            <a:off x="857250" y="1924050"/>
            <a:ext cx="1619250" cy="514350"/>
          </a:xfrm>
          <a:prstGeom prst="rect">
            <a:avLst/>
          </a:prstGeom>
          <a:noFill/>
          <a:ln w="0">
            <a:noFill/>
            <a:prstDash val="solid"/>
          </a:ln>
        </p:spPr>
        <p:txBody>
          <a:bodyPr anchor="ctr"/>
          <a:lstStyle/>
          <a:p>
            <a:pPr algn="r">
              <a:buNone/>
              <a:defRPr sz="1650" b="1">
                <a:solidFill>
                  <a:srgbClr val="D26A3A"/>
                </a:solidFill>
              </a:defRPr>
            </a:pPr>
            <a:r>
              <a:rPr sz="1650" b="1">
                <a:solidFill>
                  <a:srgbClr val="D26A3A"/>
                </a:solidFill>
              </a:rPr>
              <a:t>10 min</a:t>
            </a:r>
          </a:p>
        </p:txBody>
      </p:sp>
      <p:sp>
        <p:nvSpPr>
          <p:cNvPr id="7" name="box">
            <a:extLst>
              <a:ext uri="{FF2B5EF4-FFF2-40B4-BE49-F238E27FC236}">
                <a16:creationId xmlns:a16="http://schemas.microsoft.com/office/drawing/2014/main" id="{A57298D8-7EBB-4131-A06F-7FDBB4BE72E9}"/>
              </a:ext>
            </a:extLst>
          </p:cNvPr>
          <p:cNvSpPr>
            <a:spLocks noGrp="1"/>
          </p:cNvSpPr>
          <p:nvPr/>
        </p:nvSpPr>
        <p:spPr>
          <a:xfrm>
            <a:off x="2762250" y="2000250"/>
            <a:ext cx="133350" cy="133350"/>
          </a:xfrm>
          <a:prstGeom prst="roundRect">
            <a:avLst>
              <a:gd name="adj" fmla="val 50000"/>
            </a:avLst>
          </a:prstGeom>
          <a:solidFill>
            <a:srgbClr val="D26A3A"/>
          </a:solidFill>
          <a:ln w="0">
            <a:noFill/>
            <a:prstDash val="solid"/>
          </a:ln>
        </p:spPr>
      </p:sp>
      <p:sp>
        <p:nvSpPr>
          <p:cNvPr id="8" name="box">
            <a:extLst>
              <a:ext uri="{FF2B5EF4-FFF2-40B4-BE49-F238E27FC236}">
                <a16:creationId xmlns:a16="http://schemas.microsoft.com/office/drawing/2014/main" id="{416439D2-8140-4321-8D4E-A1A5E471742E}"/>
              </a:ext>
            </a:extLst>
          </p:cNvPr>
          <p:cNvSpPr>
            <a:spLocks noGrp="1"/>
          </p:cNvSpPr>
          <p:nvPr/>
        </p:nvSpPr>
        <p:spPr>
          <a:xfrm>
            <a:off x="2819400" y="2133600"/>
            <a:ext cx="19050" cy="647700"/>
          </a:xfrm>
          <a:prstGeom prst="rect">
            <a:avLst/>
          </a:prstGeom>
          <a:solidFill>
            <a:srgbClr val="D5DEDF"/>
          </a:solidFill>
          <a:ln w="9525">
            <a:solidFill>
              <a:srgbClr val="D5DEDF"/>
            </a:solidFill>
            <a:prstDash val="solid"/>
          </a:ln>
        </p:spPr>
      </p:sp>
      <p:sp>
        <p:nvSpPr>
          <p:cNvPr id="9" name="text">
            <a:extLst>
              <a:ext uri="{FF2B5EF4-FFF2-40B4-BE49-F238E27FC236}">
                <a16:creationId xmlns:a16="http://schemas.microsoft.com/office/drawing/2014/main" id="{575454C2-1A44-4285-8871-A7F26DBE3A3B}"/>
              </a:ext>
            </a:extLst>
          </p:cNvPr>
          <p:cNvSpPr>
            <a:spLocks noGrp="1"/>
          </p:cNvSpPr>
          <p:nvPr/>
        </p:nvSpPr>
        <p:spPr>
          <a:xfrm>
            <a:off x="3181350" y="1885950"/>
            <a:ext cx="7810500" cy="571500"/>
          </a:xfrm>
          <a:prstGeom prst="rect">
            <a:avLst/>
          </a:prstGeom>
          <a:noFill/>
          <a:ln w="0">
            <a:noFill/>
            <a:prstDash val="solid"/>
          </a:ln>
        </p:spPr>
        <p:txBody>
          <a:bodyPr anchor="ctr"/>
          <a:lstStyle/>
          <a:p>
            <a:pPr algn="l">
              <a:buNone/>
              <a:defRPr sz="1575" b="0">
                <a:solidFill>
                  <a:srgbClr val="173B45"/>
                </a:solidFill>
              </a:defRPr>
            </a:pPr>
            <a:r>
              <a:rPr sz="1575" b="0">
                <a:solidFill>
                  <a:srgbClr val="173B45"/>
                </a:solidFill>
              </a:rPr>
              <a:t>Kas olen ohus?</a:t>
            </a:r>
          </a:p>
        </p:txBody>
      </p:sp>
      <p:sp>
        <p:nvSpPr>
          <p:cNvPr id="10" name="text">
            <a:extLst>
              <a:ext uri="{FF2B5EF4-FFF2-40B4-BE49-F238E27FC236}">
                <a16:creationId xmlns:a16="http://schemas.microsoft.com/office/drawing/2014/main" id="{69E5E7F0-8B5F-4086-A345-AC30DB6AF174}"/>
              </a:ext>
            </a:extLst>
          </p:cNvPr>
          <p:cNvSpPr>
            <a:spLocks noGrp="1"/>
          </p:cNvSpPr>
          <p:nvPr/>
        </p:nvSpPr>
        <p:spPr>
          <a:xfrm>
            <a:off x="857250" y="2705100"/>
            <a:ext cx="1619250" cy="51435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1 tund</a:t>
            </a:r>
          </a:p>
        </p:txBody>
      </p:sp>
      <p:sp>
        <p:nvSpPr>
          <p:cNvPr id="11" name="box">
            <a:extLst>
              <a:ext uri="{FF2B5EF4-FFF2-40B4-BE49-F238E27FC236}">
                <a16:creationId xmlns:a16="http://schemas.microsoft.com/office/drawing/2014/main" id="{90FEC4CE-5B82-4591-A554-BB87D7630C9C}"/>
              </a:ext>
            </a:extLst>
          </p:cNvPr>
          <p:cNvSpPr>
            <a:spLocks noGrp="1"/>
          </p:cNvSpPr>
          <p:nvPr/>
        </p:nvSpPr>
        <p:spPr>
          <a:xfrm>
            <a:off x="2762250" y="2781300"/>
            <a:ext cx="133350" cy="133350"/>
          </a:xfrm>
          <a:prstGeom prst="roundRect">
            <a:avLst>
              <a:gd name="adj" fmla="val 50000"/>
            </a:avLst>
          </a:prstGeom>
          <a:solidFill>
            <a:srgbClr val="1F6F78"/>
          </a:solidFill>
          <a:ln w="0">
            <a:noFill/>
            <a:prstDash val="solid"/>
          </a:ln>
        </p:spPr>
      </p:sp>
      <p:sp>
        <p:nvSpPr>
          <p:cNvPr id="12" name="box">
            <a:extLst>
              <a:ext uri="{FF2B5EF4-FFF2-40B4-BE49-F238E27FC236}">
                <a16:creationId xmlns:a16="http://schemas.microsoft.com/office/drawing/2014/main" id="{CBA6BEA6-0B1D-44CA-AC97-A317F95B5D83}"/>
              </a:ext>
            </a:extLst>
          </p:cNvPr>
          <p:cNvSpPr>
            <a:spLocks noGrp="1"/>
          </p:cNvSpPr>
          <p:nvPr/>
        </p:nvSpPr>
        <p:spPr>
          <a:xfrm>
            <a:off x="2819400" y="2914650"/>
            <a:ext cx="19050" cy="647700"/>
          </a:xfrm>
          <a:prstGeom prst="rect">
            <a:avLst/>
          </a:prstGeom>
          <a:solidFill>
            <a:srgbClr val="D5DEDF"/>
          </a:solidFill>
          <a:ln w="9525">
            <a:solidFill>
              <a:srgbClr val="D5DEDF"/>
            </a:solidFill>
            <a:prstDash val="solid"/>
          </a:ln>
        </p:spPr>
      </p:sp>
      <p:sp>
        <p:nvSpPr>
          <p:cNvPr id="13" name="text">
            <a:extLst>
              <a:ext uri="{FF2B5EF4-FFF2-40B4-BE49-F238E27FC236}">
                <a16:creationId xmlns:a16="http://schemas.microsoft.com/office/drawing/2014/main" id="{4B4140A6-412B-4C5A-87EE-605DD7B72D32}"/>
              </a:ext>
            </a:extLst>
          </p:cNvPr>
          <p:cNvSpPr>
            <a:spLocks noGrp="1"/>
          </p:cNvSpPr>
          <p:nvPr/>
        </p:nvSpPr>
        <p:spPr>
          <a:xfrm>
            <a:off x="3181350" y="2667000"/>
            <a:ext cx="7810500" cy="571500"/>
          </a:xfrm>
          <a:prstGeom prst="rect">
            <a:avLst/>
          </a:prstGeom>
          <a:noFill/>
          <a:ln w="0">
            <a:noFill/>
            <a:prstDash val="solid"/>
          </a:ln>
        </p:spPr>
        <p:txBody>
          <a:bodyPr anchor="ctr"/>
          <a:lstStyle/>
          <a:p>
            <a:pPr algn="l">
              <a:buNone/>
              <a:defRPr sz="1575" b="0">
                <a:solidFill>
                  <a:srgbClr val="173B45"/>
                </a:solidFill>
              </a:defRPr>
            </a:pPr>
            <a:r>
              <a:rPr sz="1575" b="0">
                <a:solidFill>
                  <a:srgbClr val="173B45"/>
                </a:solidFill>
              </a:rPr>
              <a:t>Mis juhtus ja mis töötab?</a:t>
            </a:r>
          </a:p>
        </p:txBody>
      </p:sp>
      <p:sp>
        <p:nvSpPr>
          <p:cNvPr id="14" name="text">
            <a:extLst>
              <a:ext uri="{FF2B5EF4-FFF2-40B4-BE49-F238E27FC236}">
                <a16:creationId xmlns:a16="http://schemas.microsoft.com/office/drawing/2014/main" id="{DB080DCA-7323-4DC8-B98E-A04A5B049EF1}"/>
              </a:ext>
            </a:extLst>
          </p:cNvPr>
          <p:cNvSpPr>
            <a:spLocks noGrp="1"/>
          </p:cNvSpPr>
          <p:nvPr/>
        </p:nvSpPr>
        <p:spPr>
          <a:xfrm>
            <a:off x="857250" y="3486150"/>
            <a:ext cx="1619250" cy="51435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24 tundi</a:t>
            </a:r>
          </a:p>
        </p:txBody>
      </p:sp>
      <p:sp>
        <p:nvSpPr>
          <p:cNvPr id="15" name="box">
            <a:extLst>
              <a:ext uri="{FF2B5EF4-FFF2-40B4-BE49-F238E27FC236}">
                <a16:creationId xmlns:a16="http://schemas.microsoft.com/office/drawing/2014/main" id="{37D19B3A-57AC-4D35-8730-119D9E11546B}"/>
              </a:ext>
            </a:extLst>
          </p:cNvPr>
          <p:cNvSpPr>
            <a:spLocks noGrp="1"/>
          </p:cNvSpPr>
          <p:nvPr/>
        </p:nvSpPr>
        <p:spPr>
          <a:xfrm>
            <a:off x="2762250" y="3562350"/>
            <a:ext cx="133350" cy="133350"/>
          </a:xfrm>
          <a:prstGeom prst="roundRect">
            <a:avLst>
              <a:gd name="adj" fmla="val 50000"/>
            </a:avLst>
          </a:prstGeom>
          <a:solidFill>
            <a:srgbClr val="1F6F78"/>
          </a:solidFill>
          <a:ln w="0">
            <a:noFill/>
            <a:prstDash val="solid"/>
          </a:ln>
        </p:spPr>
      </p:sp>
      <p:sp>
        <p:nvSpPr>
          <p:cNvPr id="16" name="box">
            <a:extLst>
              <a:ext uri="{FF2B5EF4-FFF2-40B4-BE49-F238E27FC236}">
                <a16:creationId xmlns:a16="http://schemas.microsoft.com/office/drawing/2014/main" id="{3076B7D9-2E49-4107-94A9-00C25B73D0FF}"/>
              </a:ext>
            </a:extLst>
          </p:cNvPr>
          <p:cNvSpPr>
            <a:spLocks noGrp="1"/>
          </p:cNvSpPr>
          <p:nvPr/>
        </p:nvSpPr>
        <p:spPr>
          <a:xfrm>
            <a:off x="2819400" y="3695700"/>
            <a:ext cx="19050" cy="647700"/>
          </a:xfrm>
          <a:prstGeom prst="rect">
            <a:avLst/>
          </a:prstGeom>
          <a:solidFill>
            <a:srgbClr val="D5DEDF"/>
          </a:solidFill>
          <a:ln w="9525">
            <a:solidFill>
              <a:srgbClr val="D5DEDF"/>
            </a:solidFill>
            <a:prstDash val="solid"/>
          </a:ln>
        </p:spPr>
      </p:sp>
      <p:sp>
        <p:nvSpPr>
          <p:cNvPr id="17" name="text">
            <a:extLst>
              <a:ext uri="{FF2B5EF4-FFF2-40B4-BE49-F238E27FC236}">
                <a16:creationId xmlns:a16="http://schemas.microsoft.com/office/drawing/2014/main" id="{4604CC8D-BC5E-44B2-A4D1-E36C47BAB31F}"/>
              </a:ext>
            </a:extLst>
          </p:cNvPr>
          <p:cNvSpPr>
            <a:spLocks noGrp="1"/>
          </p:cNvSpPr>
          <p:nvPr/>
        </p:nvSpPr>
        <p:spPr>
          <a:xfrm>
            <a:off x="3181350" y="3448050"/>
            <a:ext cx="7810500" cy="571500"/>
          </a:xfrm>
          <a:prstGeom prst="rect">
            <a:avLst/>
          </a:prstGeom>
          <a:noFill/>
          <a:ln w="0">
            <a:noFill/>
            <a:prstDash val="solid"/>
          </a:ln>
        </p:spPr>
        <p:txBody>
          <a:bodyPr anchor="ctr"/>
          <a:lstStyle/>
          <a:p>
            <a:pPr algn="l">
              <a:buNone/>
              <a:defRPr sz="1575" b="0">
                <a:solidFill>
                  <a:srgbClr val="173B45"/>
                </a:solidFill>
              </a:defRPr>
            </a:pPr>
            <a:r>
              <a:rPr sz="1575" b="0">
                <a:solidFill>
                  <a:srgbClr val="173B45"/>
                </a:solidFill>
              </a:rPr>
              <a:t>Kas esmavajadused on kontrolli all?</a:t>
            </a:r>
          </a:p>
        </p:txBody>
      </p:sp>
      <p:sp>
        <p:nvSpPr>
          <p:cNvPr id="18" name="text">
            <a:extLst>
              <a:ext uri="{FF2B5EF4-FFF2-40B4-BE49-F238E27FC236}">
                <a16:creationId xmlns:a16="http://schemas.microsoft.com/office/drawing/2014/main" id="{13303301-75E1-4303-9238-D0D9FE563E21}"/>
              </a:ext>
            </a:extLst>
          </p:cNvPr>
          <p:cNvSpPr>
            <a:spLocks noGrp="1"/>
          </p:cNvSpPr>
          <p:nvPr/>
        </p:nvSpPr>
        <p:spPr>
          <a:xfrm>
            <a:off x="857250" y="4267200"/>
            <a:ext cx="1619250" cy="51435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72 tundi</a:t>
            </a:r>
          </a:p>
        </p:txBody>
      </p:sp>
      <p:sp>
        <p:nvSpPr>
          <p:cNvPr id="19" name="box">
            <a:extLst>
              <a:ext uri="{FF2B5EF4-FFF2-40B4-BE49-F238E27FC236}">
                <a16:creationId xmlns:a16="http://schemas.microsoft.com/office/drawing/2014/main" id="{D108571F-E7B7-4889-806E-9A6F498EDD9C}"/>
              </a:ext>
            </a:extLst>
          </p:cNvPr>
          <p:cNvSpPr>
            <a:spLocks noGrp="1"/>
          </p:cNvSpPr>
          <p:nvPr/>
        </p:nvSpPr>
        <p:spPr>
          <a:xfrm>
            <a:off x="2762250" y="4343400"/>
            <a:ext cx="133350" cy="133350"/>
          </a:xfrm>
          <a:prstGeom prst="roundRect">
            <a:avLst>
              <a:gd name="adj" fmla="val 50000"/>
            </a:avLst>
          </a:prstGeom>
          <a:solidFill>
            <a:srgbClr val="1F6F78"/>
          </a:solidFill>
          <a:ln w="0">
            <a:noFill/>
            <a:prstDash val="solid"/>
          </a:ln>
        </p:spPr>
      </p:sp>
      <p:sp>
        <p:nvSpPr>
          <p:cNvPr id="20" name="box">
            <a:extLst>
              <a:ext uri="{FF2B5EF4-FFF2-40B4-BE49-F238E27FC236}">
                <a16:creationId xmlns:a16="http://schemas.microsoft.com/office/drawing/2014/main" id="{CB2A657C-0C31-4896-99C8-B7D123565054}"/>
              </a:ext>
            </a:extLst>
          </p:cNvPr>
          <p:cNvSpPr>
            <a:spLocks noGrp="1"/>
          </p:cNvSpPr>
          <p:nvPr/>
        </p:nvSpPr>
        <p:spPr>
          <a:xfrm>
            <a:off x="2819400" y="4476750"/>
            <a:ext cx="19050" cy="647700"/>
          </a:xfrm>
          <a:prstGeom prst="rect">
            <a:avLst/>
          </a:prstGeom>
          <a:solidFill>
            <a:srgbClr val="D5DEDF"/>
          </a:solidFill>
          <a:ln w="9525">
            <a:solidFill>
              <a:srgbClr val="D5DEDF"/>
            </a:solidFill>
            <a:prstDash val="solid"/>
          </a:ln>
        </p:spPr>
      </p:sp>
      <p:sp>
        <p:nvSpPr>
          <p:cNvPr id="21" name="text">
            <a:extLst>
              <a:ext uri="{FF2B5EF4-FFF2-40B4-BE49-F238E27FC236}">
                <a16:creationId xmlns:a16="http://schemas.microsoft.com/office/drawing/2014/main" id="{E40548E1-DC81-49E1-BC8B-B7DA6D8360C7}"/>
              </a:ext>
            </a:extLst>
          </p:cNvPr>
          <p:cNvSpPr>
            <a:spLocks noGrp="1"/>
          </p:cNvSpPr>
          <p:nvPr/>
        </p:nvSpPr>
        <p:spPr>
          <a:xfrm>
            <a:off x="3181350" y="4229100"/>
            <a:ext cx="7810500" cy="571500"/>
          </a:xfrm>
          <a:prstGeom prst="rect">
            <a:avLst/>
          </a:prstGeom>
          <a:noFill/>
          <a:ln w="0">
            <a:noFill/>
            <a:prstDash val="solid"/>
          </a:ln>
        </p:spPr>
        <p:txBody>
          <a:bodyPr anchor="ctr"/>
          <a:lstStyle/>
          <a:p>
            <a:pPr algn="l">
              <a:buNone/>
              <a:defRPr sz="1575" b="0">
                <a:solidFill>
                  <a:srgbClr val="173B45"/>
                </a:solidFill>
              </a:defRPr>
            </a:pPr>
            <a:r>
              <a:rPr sz="1575" b="0">
                <a:solidFill>
                  <a:srgbClr val="173B45"/>
                </a:solidFill>
              </a:rPr>
              <a:t>Kas varud ja lähedased võimaldavad jätkata?</a:t>
            </a:r>
          </a:p>
        </p:txBody>
      </p:sp>
      <p:sp>
        <p:nvSpPr>
          <p:cNvPr id="22" name="text">
            <a:extLst>
              <a:ext uri="{FF2B5EF4-FFF2-40B4-BE49-F238E27FC236}">
                <a16:creationId xmlns:a16="http://schemas.microsoft.com/office/drawing/2014/main" id="{82624B22-0F90-4CC6-9449-ABB70689018C}"/>
              </a:ext>
            </a:extLst>
          </p:cNvPr>
          <p:cNvSpPr>
            <a:spLocks noGrp="1"/>
          </p:cNvSpPr>
          <p:nvPr/>
        </p:nvSpPr>
        <p:spPr>
          <a:xfrm>
            <a:off x="857250" y="5048250"/>
            <a:ext cx="1619250" cy="51435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7 päeva</a:t>
            </a:r>
          </a:p>
        </p:txBody>
      </p:sp>
      <p:sp>
        <p:nvSpPr>
          <p:cNvPr id="23" name="box">
            <a:extLst>
              <a:ext uri="{FF2B5EF4-FFF2-40B4-BE49-F238E27FC236}">
                <a16:creationId xmlns:a16="http://schemas.microsoft.com/office/drawing/2014/main" id="{47463E48-08C7-40EB-9B05-2CA6B4BF5724}"/>
              </a:ext>
            </a:extLst>
          </p:cNvPr>
          <p:cNvSpPr>
            <a:spLocks noGrp="1"/>
          </p:cNvSpPr>
          <p:nvPr/>
        </p:nvSpPr>
        <p:spPr>
          <a:xfrm>
            <a:off x="2762250" y="5124450"/>
            <a:ext cx="133350" cy="133350"/>
          </a:xfrm>
          <a:prstGeom prst="roundRect">
            <a:avLst>
              <a:gd name="adj" fmla="val 50000"/>
            </a:avLst>
          </a:prstGeom>
          <a:solidFill>
            <a:srgbClr val="1F6F78"/>
          </a:solidFill>
          <a:ln w="0">
            <a:noFill/>
            <a:prstDash val="solid"/>
          </a:ln>
        </p:spPr>
      </p:sp>
      <p:sp>
        <p:nvSpPr>
          <p:cNvPr id="24" name="text">
            <a:extLst>
              <a:ext uri="{FF2B5EF4-FFF2-40B4-BE49-F238E27FC236}">
                <a16:creationId xmlns:a16="http://schemas.microsoft.com/office/drawing/2014/main" id="{A48CAD82-5C36-4679-BA67-E61CDFC238A9}"/>
              </a:ext>
            </a:extLst>
          </p:cNvPr>
          <p:cNvSpPr>
            <a:spLocks noGrp="1"/>
          </p:cNvSpPr>
          <p:nvPr/>
        </p:nvSpPr>
        <p:spPr>
          <a:xfrm>
            <a:off x="3181350" y="5010150"/>
            <a:ext cx="7810500" cy="571500"/>
          </a:xfrm>
          <a:prstGeom prst="rect">
            <a:avLst/>
          </a:prstGeom>
          <a:noFill/>
          <a:ln w="0">
            <a:noFill/>
            <a:prstDash val="solid"/>
          </a:ln>
        </p:spPr>
        <p:txBody>
          <a:bodyPr anchor="ctr"/>
          <a:lstStyle/>
          <a:p>
            <a:pPr algn="l">
              <a:buNone/>
              <a:defRPr sz="1575" b="1">
                <a:solidFill>
                  <a:srgbClr val="173B45"/>
                </a:solidFill>
              </a:defRPr>
            </a:pPr>
            <a:r>
              <a:rPr sz="1575" b="1">
                <a:solidFill>
                  <a:srgbClr val="173B45"/>
                </a:solidFill>
              </a:rPr>
              <a:t>Kas koju jäämine on endiselt turvaline?</a:t>
            </a:r>
          </a:p>
        </p:txBody>
      </p:sp>
    </p:spTree>
    <p:extLst>
      <p:ext uri="{BB962C8B-B14F-4D97-AF65-F5344CB8AC3E}">
        <p14:creationId xmlns:p14="http://schemas.microsoft.com/office/powerpoint/2010/main" val="761316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
            <a:extLst>
              <a:ext uri="{FF2B5EF4-FFF2-40B4-BE49-F238E27FC236}">
                <a16:creationId xmlns:a16="http://schemas.microsoft.com/office/drawing/2014/main" id="{3BD24514-6C89-47CF-A820-C10F74C745DF}"/>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VESI</a:t>
            </a:r>
          </a:p>
        </p:txBody>
      </p:sp>
      <p:sp>
        <p:nvSpPr>
          <p:cNvPr id="2" name="Straight Connector 1">
            <a:extLst>
              <a:ext uri="{FF2B5EF4-FFF2-40B4-BE49-F238E27FC236}">
                <a16:creationId xmlns:a16="http://schemas.microsoft.com/office/drawing/2014/main" id="{48D24013-7791-424C-B833-36DFF83A662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1B3F8431-83DD-4816-AE3D-8796CBCEB434}"/>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E39656EA-E2D0-4A12-BB20-5D3EFE3BB329}"/>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13</a:t>
            </a:r>
          </a:p>
        </p:txBody>
      </p:sp>
      <p:sp>
        <p:nvSpPr>
          <p:cNvPr id="5" name="text">
            <a:extLst>
              <a:ext uri="{FF2B5EF4-FFF2-40B4-BE49-F238E27FC236}">
                <a16:creationId xmlns:a16="http://schemas.microsoft.com/office/drawing/2014/main" id="{C216E247-1FBF-4C31-9AF6-F5538AD0989A}"/>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Vesi on esimene varu, mida ei saa improviseerida</a:t>
            </a:r>
          </a:p>
        </p:txBody>
      </p:sp>
      <p:sp>
        <p:nvSpPr>
          <p:cNvPr id="6" name="text">
            <a:extLst>
              <a:ext uri="{FF2B5EF4-FFF2-40B4-BE49-F238E27FC236}">
                <a16:creationId xmlns:a16="http://schemas.microsoft.com/office/drawing/2014/main" id="{791250D0-B2D1-4B6F-A1F4-8473685B2C85}"/>
              </a:ext>
            </a:extLst>
          </p:cNvPr>
          <p:cNvSpPr>
            <a:spLocks noGrp="1"/>
          </p:cNvSpPr>
          <p:nvPr/>
        </p:nvSpPr>
        <p:spPr>
          <a:xfrm>
            <a:off x="952500" y="2095500"/>
            <a:ext cx="3429000" cy="1428750"/>
          </a:xfrm>
          <a:prstGeom prst="rect">
            <a:avLst/>
          </a:prstGeom>
          <a:noFill/>
          <a:ln w="0">
            <a:noFill/>
            <a:prstDash val="solid"/>
          </a:ln>
        </p:spPr>
        <p:txBody>
          <a:bodyPr anchor="ctr"/>
          <a:lstStyle/>
          <a:p>
            <a:pPr algn="ctr">
              <a:buNone/>
              <a:defRPr sz="7800" b="1">
                <a:solidFill>
                  <a:srgbClr val="1F6F78"/>
                </a:solidFill>
              </a:defRPr>
            </a:pPr>
            <a:r>
              <a:rPr sz="7800" b="1">
                <a:solidFill>
                  <a:srgbClr val="1F6F78"/>
                </a:solidFill>
              </a:rPr>
              <a:t>3 L</a:t>
            </a:r>
          </a:p>
        </p:txBody>
      </p:sp>
      <p:sp>
        <p:nvSpPr>
          <p:cNvPr id="7" name="text">
            <a:extLst>
              <a:ext uri="{FF2B5EF4-FFF2-40B4-BE49-F238E27FC236}">
                <a16:creationId xmlns:a16="http://schemas.microsoft.com/office/drawing/2014/main" id="{A66FC1AA-A7AA-44A1-9F8B-7E998C7A4C83}"/>
              </a:ext>
            </a:extLst>
          </p:cNvPr>
          <p:cNvSpPr>
            <a:spLocks noGrp="1"/>
          </p:cNvSpPr>
          <p:nvPr/>
        </p:nvSpPr>
        <p:spPr>
          <a:xfrm>
            <a:off x="952500" y="3638550"/>
            <a:ext cx="3429000" cy="704850"/>
          </a:xfrm>
          <a:prstGeom prst="rect">
            <a:avLst/>
          </a:prstGeom>
          <a:noFill/>
          <a:ln w="0">
            <a:noFill/>
            <a:prstDash val="solid"/>
          </a:ln>
        </p:spPr>
        <p:txBody>
          <a:bodyPr anchor="ctr"/>
          <a:lstStyle/>
          <a:p>
            <a:pPr algn="ctr">
              <a:buNone/>
              <a:defRPr sz="1800" b="1">
                <a:solidFill>
                  <a:srgbClr val="173B45"/>
                </a:solidFill>
              </a:defRPr>
            </a:pPr>
            <a:r>
              <a:rPr sz="1800" b="1">
                <a:solidFill>
                  <a:srgbClr val="173B45"/>
                </a:solidFill>
              </a:rPr>
              <a:t>joogivett inimese kohta ööpäevas</a:t>
            </a:r>
          </a:p>
        </p:txBody>
      </p:sp>
      <p:sp>
        <p:nvSpPr>
          <p:cNvPr id="8" name="text">
            <a:extLst>
              <a:ext uri="{FF2B5EF4-FFF2-40B4-BE49-F238E27FC236}">
                <a16:creationId xmlns:a16="http://schemas.microsoft.com/office/drawing/2014/main" id="{314092AF-4BA9-4583-BD5E-701073ACBB02}"/>
              </a:ext>
            </a:extLst>
          </p:cNvPr>
          <p:cNvSpPr>
            <a:spLocks noGrp="1"/>
          </p:cNvSpPr>
          <p:nvPr/>
        </p:nvSpPr>
        <p:spPr>
          <a:xfrm>
            <a:off x="5429250" y="2114550"/>
            <a:ext cx="266700" cy="381000"/>
          </a:xfrm>
          <a:prstGeom prst="rect">
            <a:avLst/>
          </a:prstGeom>
          <a:noFill/>
          <a:ln w="0">
            <a:noFill/>
            <a:prstDash val="solid"/>
          </a:ln>
        </p:spPr>
        <p:txBody>
          <a:bodyPr anchor="t"/>
          <a:lstStyle/>
          <a:p>
            <a:pPr algn="l">
              <a:buNone/>
              <a:defRPr sz="1950" b="1">
                <a:solidFill>
                  <a:srgbClr val="D26A3A"/>
                </a:solidFill>
              </a:defRPr>
            </a:pPr>
            <a:r>
              <a:rPr sz="1950" b="1">
                <a:solidFill>
                  <a:srgbClr val="D26A3A"/>
                </a:solidFill>
              </a:rPr>
              <a:t>•</a:t>
            </a:r>
          </a:p>
        </p:txBody>
      </p:sp>
      <p:sp>
        <p:nvSpPr>
          <p:cNvPr id="9" name="text">
            <a:extLst>
              <a:ext uri="{FF2B5EF4-FFF2-40B4-BE49-F238E27FC236}">
                <a16:creationId xmlns:a16="http://schemas.microsoft.com/office/drawing/2014/main" id="{680CF00D-0F5A-4790-8260-1DA25F076DCC}"/>
              </a:ext>
            </a:extLst>
          </p:cNvPr>
          <p:cNvSpPr>
            <a:spLocks noGrp="1"/>
          </p:cNvSpPr>
          <p:nvPr/>
        </p:nvSpPr>
        <p:spPr>
          <a:xfrm>
            <a:off x="5753100" y="2114550"/>
            <a:ext cx="5486400" cy="762000"/>
          </a:xfrm>
          <a:prstGeom prst="rect">
            <a:avLst/>
          </a:prstGeom>
          <a:noFill/>
          <a:ln w="0">
            <a:noFill/>
            <a:prstDash val="solid"/>
          </a:ln>
        </p:spPr>
        <p:txBody>
          <a:bodyPr anchor="t"/>
          <a:lstStyle/>
          <a:p>
            <a:pPr algn="l">
              <a:buNone/>
              <a:defRPr sz="1800" b="0">
                <a:solidFill>
                  <a:srgbClr val="111111"/>
                </a:solidFill>
              </a:defRPr>
            </a:pPr>
            <a:r>
              <a:rPr sz="1800" b="0">
                <a:solidFill>
                  <a:srgbClr val="111111"/>
                </a:solidFill>
              </a:rPr>
              <a:t>Kodus vähemalt 24 tunni veevaru</a:t>
            </a:r>
          </a:p>
        </p:txBody>
      </p:sp>
      <p:sp>
        <p:nvSpPr>
          <p:cNvPr id="10" name="text">
            <a:extLst>
              <a:ext uri="{FF2B5EF4-FFF2-40B4-BE49-F238E27FC236}">
                <a16:creationId xmlns:a16="http://schemas.microsoft.com/office/drawing/2014/main" id="{DC0C94A9-D8EA-4AC8-B153-AB03E22C61DC}"/>
              </a:ext>
            </a:extLst>
          </p:cNvPr>
          <p:cNvSpPr>
            <a:spLocks noGrp="1"/>
          </p:cNvSpPr>
          <p:nvPr/>
        </p:nvSpPr>
        <p:spPr>
          <a:xfrm>
            <a:off x="5429250" y="2914650"/>
            <a:ext cx="266700" cy="381000"/>
          </a:xfrm>
          <a:prstGeom prst="rect">
            <a:avLst/>
          </a:prstGeom>
          <a:noFill/>
          <a:ln w="0">
            <a:noFill/>
            <a:prstDash val="solid"/>
          </a:ln>
        </p:spPr>
        <p:txBody>
          <a:bodyPr anchor="t"/>
          <a:lstStyle/>
          <a:p>
            <a:pPr algn="l">
              <a:buNone/>
              <a:defRPr sz="1950" b="1">
                <a:solidFill>
                  <a:srgbClr val="D26A3A"/>
                </a:solidFill>
              </a:defRPr>
            </a:pPr>
            <a:r>
              <a:rPr sz="1950" b="1">
                <a:solidFill>
                  <a:srgbClr val="D26A3A"/>
                </a:solidFill>
              </a:rPr>
              <a:t>•</a:t>
            </a:r>
          </a:p>
        </p:txBody>
      </p:sp>
      <p:sp>
        <p:nvSpPr>
          <p:cNvPr id="11" name="text">
            <a:extLst>
              <a:ext uri="{FF2B5EF4-FFF2-40B4-BE49-F238E27FC236}">
                <a16:creationId xmlns:a16="http://schemas.microsoft.com/office/drawing/2014/main" id="{802CB35F-7337-4A5D-8971-861BE254A27C}"/>
              </a:ext>
            </a:extLst>
          </p:cNvPr>
          <p:cNvSpPr>
            <a:spLocks noGrp="1"/>
          </p:cNvSpPr>
          <p:nvPr/>
        </p:nvSpPr>
        <p:spPr>
          <a:xfrm>
            <a:off x="5753100" y="2914650"/>
            <a:ext cx="5486400" cy="762000"/>
          </a:xfrm>
          <a:prstGeom prst="rect">
            <a:avLst/>
          </a:prstGeom>
          <a:noFill/>
          <a:ln w="0">
            <a:noFill/>
            <a:prstDash val="solid"/>
          </a:ln>
        </p:spPr>
        <p:txBody>
          <a:bodyPr anchor="t"/>
          <a:lstStyle/>
          <a:p>
            <a:pPr algn="l">
              <a:buNone/>
              <a:defRPr sz="1800" b="0">
                <a:solidFill>
                  <a:srgbClr val="111111"/>
                </a:solidFill>
              </a:defRPr>
            </a:pPr>
            <a:r>
              <a:rPr sz="1800" b="0" dirty="0">
                <a:solidFill>
                  <a:srgbClr val="111111"/>
                </a:solidFill>
              </a:rPr>
              <a:t>Tea, </a:t>
            </a:r>
            <a:r>
              <a:rPr sz="1800" b="0" dirty="0" err="1">
                <a:solidFill>
                  <a:srgbClr val="111111"/>
                </a:solidFill>
              </a:rPr>
              <a:t>kus</a:t>
            </a:r>
            <a:r>
              <a:rPr lang="et-EE" sz="1800" b="0" dirty="0">
                <a:solidFill>
                  <a:srgbClr val="111111"/>
                </a:solidFill>
              </a:rPr>
              <a:t> kohast</a:t>
            </a:r>
            <a:r>
              <a:rPr sz="1800" b="0" dirty="0">
                <a:solidFill>
                  <a:srgbClr val="111111"/>
                </a:solidFill>
              </a:rPr>
              <a:t> </a:t>
            </a:r>
            <a:r>
              <a:rPr sz="1800" b="0" dirty="0" err="1">
                <a:solidFill>
                  <a:srgbClr val="111111"/>
                </a:solidFill>
              </a:rPr>
              <a:t>saad</a:t>
            </a:r>
            <a:r>
              <a:rPr sz="1800" b="0" dirty="0">
                <a:solidFill>
                  <a:srgbClr val="111111"/>
                </a:solidFill>
              </a:rPr>
              <a:t> </a:t>
            </a:r>
            <a:r>
              <a:rPr sz="1800" b="0" dirty="0" err="1">
                <a:solidFill>
                  <a:srgbClr val="111111"/>
                </a:solidFill>
              </a:rPr>
              <a:t>vett</a:t>
            </a:r>
            <a:r>
              <a:rPr sz="1800" b="0" dirty="0">
                <a:solidFill>
                  <a:srgbClr val="111111"/>
                </a:solidFill>
              </a:rPr>
              <a:t> </a:t>
            </a:r>
            <a:r>
              <a:rPr sz="1800" b="0" dirty="0" err="1">
                <a:solidFill>
                  <a:srgbClr val="111111"/>
                </a:solidFill>
              </a:rPr>
              <a:t>juurde</a:t>
            </a:r>
            <a:endParaRPr sz="1800" b="0" dirty="0">
              <a:solidFill>
                <a:srgbClr val="111111"/>
              </a:solidFill>
            </a:endParaRPr>
          </a:p>
        </p:txBody>
      </p:sp>
      <p:sp>
        <p:nvSpPr>
          <p:cNvPr id="12" name="text">
            <a:extLst>
              <a:ext uri="{FF2B5EF4-FFF2-40B4-BE49-F238E27FC236}">
                <a16:creationId xmlns:a16="http://schemas.microsoft.com/office/drawing/2014/main" id="{3860BDA3-DE8E-4FF5-AB91-C22CE42FB84F}"/>
              </a:ext>
            </a:extLst>
          </p:cNvPr>
          <p:cNvSpPr>
            <a:spLocks noGrp="1"/>
          </p:cNvSpPr>
          <p:nvPr/>
        </p:nvSpPr>
        <p:spPr>
          <a:xfrm>
            <a:off x="5429250" y="3714750"/>
            <a:ext cx="266700" cy="381000"/>
          </a:xfrm>
          <a:prstGeom prst="rect">
            <a:avLst/>
          </a:prstGeom>
          <a:noFill/>
          <a:ln w="0">
            <a:noFill/>
            <a:prstDash val="solid"/>
          </a:ln>
        </p:spPr>
        <p:txBody>
          <a:bodyPr anchor="t"/>
          <a:lstStyle/>
          <a:p>
            <a:pPr algn="l">
              <a:buNone/>
              <a:defRPr sz="1950" b="1">
                <a:solidFill>
                  <a:srgbClr val="D26A3A"/>
                </a:solidFill>
              </a:defRPr>
            </a:pPr>
            <a:r>
              <a:rPr sz="1950" b="1">
                <a:solidFill>
                  <a:srgbClr val="D26A3A"/>
                </a:solidFill>
              </a:rPr>
              <a:t>•</a:t>
            </a:r>
          </a:p>
        </p:txBody>
      </p:sp>
      <p:sp>
        <p:nvSpPr>
          <p:cNvPr id="13" name="text">
            <a:extLst>
              <a:ext uri="{FF2B5EF4-FFF2-40B4-BE49-F238E27FC236}">
                <a16:creationId xmlns:a16="http://schemas.microsoft.com/office/drawing/2014/main" id="{81CC721C-B165-426C-9A3D-56FDBA718429}"/>
              </a:ext>
            </a:extLst>
          </p:cNvPr>
          <p:cNvSpPr>
            <a:spLocks noGrp="1"/>
          </p:cNvSpPr>
          <p:nvPr/>
        </p:nvSpPr>
        <p:spPr>
          <a:xfrm>
            <a:off x="5753100" y="3714750"/>
            <a:ext cx="5486400" cy="762000"/>
          </a:xfrm>
          <a:prstGeom prst="rect">
            <a:avLst/>
          </a:prstGeom>
          <a:noFill/>
          <a:ln w="0">
            <a:noFill/>
            <a:prstDash val="solid"/>
          </a:ln>
        </p:spPr>
        <p:txBody>
          <a:bodyPr anchor="t"/>
          <a:lstStyle/>
          <a:p>
            <a:pPr algn="l">
              <a:buNone/>
              <a:defRPr sz="1800" b="0">
                <a:solidFill>
                  <a:srgbClr val="111111"/>
                </a:solidFill>
              </a:defRPr>
            </a:pPr>
            <a:r>
              <a:rPr sz="1800" b="0">
                <a:solidFill>
                  <a:srgbClr val="111111"/>
                </a:solidFill>
              </a:rPr>
              <a:t>Arvesta ka lemmiklooma, toidu ja ravimitega</a:t>
            </a:r>
          </a:p>
        </p:txBody>
      </p:sp>
    </p:spTree>
    <p:extLst>
      <p:ext uri="{BB962C8B-B14F-4D97-AF65-F5344CB8AC3E}">
        <p14:creationId xmlns:p14="http://schemas.microsoft.com/office/powerpoint/2010/main" val="822726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4FD9DE59-9E55-4DB1-BD08-3E589627FC93}"/>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VESI</a:t>
            </a:r>
          </a:p>
        </p:txBody>
      </p:sp>
      <p:sp>
        <p:nvSpPr>
          <p:cNvPr id="2" name="Straight Connector 1">
            <a:extLst>
              <a:ext uri="{FF2B5EF4-FFF2-40B4-BE49-F238E27FC236}">
                <a16:creationId xmlns:a16="http://schemas.microsoft.com/office/drawing/2014/main" id="{A60BCA3B-E97F-48A2-B50C-752B9904CA1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D7435D12-34B7-4C46-8133-26B192F28DC2}"/>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972F0A12-C04A-40FE-A63A-D4D4C3606316}"/>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14</a:t>
            </a:r>
          </a:p>
        </p:txBody>
      </p:sp>
      <p:sp>
        <p:nvSpPr>
          <p:cNvPr id="5" name="text">
            <a:extLst>
              <a:ext uri="{FF2B5EF4-FFF2-40B4-BE49-F238E27FC236}">
                <a16:creationId xmlns:a16="http://schemas.microsoft.com/office/drawing/2014/main" id="{CB3BA0D6-55AD-4E2D-BB77-69D4D33C7FB2}"/>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Ühe inimese joogivesi: 3, 9 ja 21 liitrit</a:t>
            </a:r>
          </a:p>
        </p:txBody>
      </p:sp>
      <p:sp>
        <p:nvSpPr>
          <p:cNvPr id="6" name="box">
            <a:extLst>
              <a:ext uri="{FF2B5EF4-FFF2-40B4-BE49-F238E27FC236}">
                <a16:creationId xmlns:a16="http://schemas.microsoft.com/office/drawing/2014/main" id="{E106FB48-63D4-42AE-9F24-8780697817B7}"/>
              </a:ext>
            </a:extLst>
          </p:cNvPr>
          <p:cNvSpPr>
            <a:spLocks noGrp="1"/>
          </p:cNvSpPr>
          <p:nvPr/>
        </p:nvSpPr>
        <p:spPr>
          <a:xfrm>
            <a:off x="1047750" y="2095500"/>
            <a:ext cx="3048000" cy="2286000"/>
          </a:xfrm>
          <a:prstGeom prst="roundRect">
            <a:avLst>
              <a:gd name="adj" fmla="val 10000"/>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6704BEE9-A781-477F-A6D8-DDD3F356516E}"/>
              </a:ext>
            </a:extLst>
          </p:cNvPr>
          <p:cNvSpPr>
            <a:spLocks noGrp="1"/>
          </p:cNvSpPr>
          <p:nvPr/>
        </p:nvSpPr>
        <p:spPr>
          <a:xfrm>
            <a:off x="1047750" y="2343150"/>
            <a:ext cx="3048000" cy="438150"/>
          </a:xfrm>
          <a:prstGeom prst="rect">
            <a:avLst/>
          </a:prstGeom>
          <a:noFill/>
          <a:ln w="0">
            <a:noFill/>
            <a:prstDash val="solid"/>
          </a:ln>
        </p:spPr>
        <p:txBody>
          <a:bodyPr anchor="ctr"/>
          <a:lstStyle/>
          <a:p>
            <a:pPr algn="ctr">
              <a:buNone/>
              <a:defRPr sz="1800" b="1">
                <a:solidFill>
                  <a:srgbClr val="1F6F78"/>
                </a:solidFill>
              </a:defRPr>
            </a:pPr>
            <a:r>
              <a:rPr sz="1800" b="1">
                <a:solidFill>
                  <a:srgbClr val="1F6F78"/>
                </a:solidFill>
              </a:rPr>
              <a:t>1 päev</a:t>
            </a:r>
          </a:p>
        </p:txBody>
      </p:sp>
      <p:sp>
        <p:nvSpPr>
          <p:cNvPr id="8" name="text">
            <a:extLst>
              <a:ext uri="{FF2B5EF4-FFF2-40B4-BE49-F238E27FC236}">
                <a16:creationId xmlns:a16="http://schemas.microsoft.com/office/drawing/2014/main" id="{9DC229B0-2B5A-4251-BFDC-2C02326642C9}"/>
              </a:ext>
            </a:extLst>
          </p:cNvPr>
          <p:cNvSpPr>
            <a:spLocks noGrp="1"/>
          </p:cNvSpPr>
          <p:nvPr/>
        </p:nvSpPr>
        <p:spPr>
          <a:xfrm>
            <a:off x="1047750" y="2952750"/>
            <a:ext cx="3048000" cy="990600"/>
          </a:xfrm>
          <a:prstGeom prst="rect">
            <a:avLst/>
          </a:prstGeom>
          <a:noFill/>
          <a:ln w="0">
            <a:noFill/>
            <a:prstDash val="solid"/>
          </a:ln>
        </p:spPr>
        <p:txBody>
          <a:bodyPr anchor="ctr"/>
          <a:lstStyle/>
          <a:p>
            <a:pPr algn="ctr">
              <a:buNone/>
              <a:defRPr sz="4800" b="1">
                <a:solidFill>
                  <a:srgbClr val="173B45"/>
                </a:solidFill>
              </a:defRPr>
            </a:pPr>
            <a:r>
              <a:rPr sz="4800" b="1">
                <a:solidFill>
                  <a:srgbClr val="173B45"/>
                </a:solidFill>
              </a:rPr>
              <a:t>3 L</a:t>
            </a:r>
          </a:p>
        </p:txBody>
      </p:sp>
      <p:sp>
        <p:nvSpPr>
          <p:cNvPr id="9" name="box">
            <a:extLst>
              <a:ext uri="{FF2B5EF4-FFF2-40B4-BE49-F238E27FC236}">
                <a16:creationId xmlns:a16="http://schemas.microsoft.com/office/drawing/2014/main" id="{C256A95B-F7C0-4CE5-AF23-4EF75E990EAC}"/>
              </a:ext>
            </a:extLst>
          </p:cNvPr>
          <p:cNvSpPr>
            <a:spLocks noGrp="1"/>
          </p:cNvSpPr>
          <p:nvPr/>
        </p:nvSpPr>
        <p:spPr>
          <a:xfrm>
            <a:off x="4572000" y="2095500"/>
            <a:ext cx="3048000" cy="2286000"/>
          </a:xfrm>
          <a:prstGeom prst="roundRect">
            <a:avLst>
              <a:gd name="adj" fmla="val 10000"/>
            </a:avLst>
          </a:prstGeom>
          <a:solidFill>
            <a:srgbClr val="E8F2F3"/>
          </a:solidFill>
          <a:ln w="9525">
            <a:solidFill>
              <a:srgbClr val="1F6F78"/>
            </a:solidFill>
            <a:prstDash val="solid"/>
          </a:ln>
        </p:spPr>
      </p:sp>
      <p:sp>
        <p:nvSpPr>
          <p:cNvPr id="10" name="text">
            <a:extLst>
              <a:ext uri="{FF2B5EF4-FFF2-40B4-BE49-F238E27FC236}">
                <a16:creationId xmlns:a16="http://schemas.microsoft.com/office/drawing/2014/main" id="{57210A6F-2EE3-45D3-A44A-61D72C2E2496}"/>
              </a:ext>
            </a:extLst>
          </p:cNvPr>
          <p:cNvSpPr>
            <a:spLocks noGrp="1"/>
          </p:cNvSpPr>
          <p:nvPr/>
        </p:nvSpPr>
        <p:spPr>
          <a:xfrm>
            <a:off x="4572000" y="2343150"/>
            <a:ext cx="3048000" cy="438150"/>
          </a:xfrm>
          <a:prstGeom prst="rect">
            <a:avLst/>
          </a:prstGeom>
          <a:noFill/>
          <a:ln w="0">
            <a:noFill/>
            <a:prstDash val="solid"/>
          </a:ln>
        </p:spPr>
        <p:txBody>
          <a:bodyPr anchor="ctr"/>
          <a:lstStyle/>
          <a:p>
            <a:pPr algn="ctr">
              <a:buNone/>
              <a:defRPr sz="1800" b="1">
                <a:solidFill>
                  <a:srgbClr val="1F6F78"/>
                </a:solidFill>
              </a:defRPr>
            </a:pPr>
            <a:r>
              <a:rPr sz="1800" b="1">
                <a:solidFill>
                  <a:srgbClr val="1F6F78"/>
                </a:solidFill>
              </a:rPr>
              <a:t>3 päeva</a:t>
            </a:r>
          </a:p>
        </p:txBody>
      </p:sp>
      <p:sp>
        <p:nvSpPr>
          <p:cNvPr id="11" name="text">
            <a:extLst>
              <a:ext uri="{FF2B5EF4-FFF2-40B4-BE49-F238E27FC236}">
                <a16:creationId xmlns:a16="http://schemas.microsoft.com/office/drawing/2014/main" id="{92F2DDEB-387C-4738-BF63-65F45E323E2B}"/>
              </a:ext>
            </a:extLst>
          </p:cNvPr>
          <p:cNvSpPr>
            <a:spLocks noGrp="1"/>
          </p:cNvSpPr>
          <p:nvPr/>
        </p:nvSpPr>
        <p:spPr>
          <a:xfrm>
            <a:off x="4572000" y="2952750"/>
            <a:ext cx="3048000" cy="990600"/>
          </a:xfrm>
          <a:prstGeom prst="rect">
            <a:avLst/>
          </a:prstGeom>
          <a:noFill/>
          <a:ln w="0">
            <a:noFill/>
            <a:prstDash val="solid"/>
          </a:ln>
        </p:spPr>
        <p:txBody>
          <a:bodyPr anchor="ctr"/>
          <a:lstStyle/>
          <a:p>
            <a:pPr algn="ctr">
              <a:buNone/>
              <a:defRPr sz="4800" b="1">
                <a:solidFill>
                  <a:srgbClr val="173B45"/>
                </a:solidFill>
              </a:defRPr>
            </a:pPr>
            <a:r>
              <a:rPr sz="4800" b="1">
                <a:solidFill>
                  <a:srgbClr val="173B45"/>
                </a:solidFill>
              </a:rPr>
              <a:t>9 L</a:t>
            </a:r>
          </a:p>
        </p:txBody>
      </p:sp>
      <p:sp>
        <p:nvSpPr>
          <p:cNvPr id="12" name="box">
            <a:extLst>
              <a:ext uri="{FF2B5EF4-FFF2-40B4-BE49-F238E27FC236}">
                <a16:creationId xmlns:a16="http://schemas.microsoft.com/office/drawing/2014/main" id="{3FBC9999-A750-4616-A2D1-4CEC7380873A}"/>
              </a:ext>
            </a:extLst>
          </p:cNvPr>
          <p:cNvSpPr>
            <a:spLocks noGrp="1"/>
          </p:cNvSpPr>
          <p:nvPr/>
        </p:nvSpPr>
        <p:spPr>
          <a:xfrm>
            <a:off x="8096250" y="2095500"/>
            <a:ext cx="3048000" cy="2286000"/>
          </a:xfrm>
          <a:prstGeom prst="roundRect">
            <a:avLst>
              <a:gd name="adj" fmla="val 10000"/>
            </a:avLst>
          </a:prstGeom>
          <a:solidFill>
            <a:srgbClr val="F8ECE5"/>
          </a:solidFill>
          <a:ln w="9525">
            <a:solidFill>
              <a:srgbClr val="D26A3A"/>
            </a:solidFill>
            <a:prstDash val="solid"/>
          </a:ln>
        </p:spPr>
      </p:sp>
      <p:sp>
        <p:nvSpPr>
          <p:cNvPr id="13" name="text">
            <a:extLst>
              <a:ext uri="{FF2B5EF4-FFF2-40B4-BE49-F238E27FC236}">
                <a16:creationId xmlns:a16="http://schemas.microsoft.com/office/drawing/2014/main" id="{6F72A097-0C43-426F-A5DB-6848633E863D}"/>
              </a:ext>
            </a:extLst>
          </p:cNvPr>
          <p:cNvSpPr>
            <a:spLocks noGrp="1"/>
          </p:cNvSpPr>
          <p:nvPr/>
        </p:nvSpPr>
        <p:spPr>
          <a:xfrm>
            <a:off x="8096250" y="2343150"/>
            <a:ext cx="3048000" cy="438150"/>
          </a:xfrm>
          <a:prstGeom prst="rect">
            <a:avLst/>
          </a:prstGeom>
          <a:noFill/>
          <a:ln w="0">
            <a:noFill/>
            <a:prstDash val="solid"/>
          </a:ln>
        </p:spPr>
        <p:txBody>
          <a:bodyPr anchor="ctr"/>
          <a:lstStyle/>
          <a:p>
            <a:pPr algn="ctr">
              <a:buNone/>
              <a:defRPr sz="1800" b="1">
                <a:solidFill>
                  <a:srgbClr val="D26A3A"/>
                </a:solidFill>
              </a:defRPr>
            </a:pPr>
            <a:r>
              <a:rPr sz="1800" b="1">
                <a:solidFill>
                  <a:srgbClr val="D26A3A"/>
                </a:solidFill>
              </a:rPr>
              <a:t>7 päeva</a:t>
            </a:r>
          </a:p>
        </p:txBody>
      </p:sp>
      <p:sp>
        <p:nvSpPr>
          <p:cNvPr id="14" name="text">
            <a:extLst>
              <a:ext uri="{FF2B5EF4-FFF2-40B4-BE49-F238E27FC236}">
                <a16:creationId xmlns:a16="http://schemas.microsoft.com/office/drawing/2014/main" id="{76B57CAE-6DF1-45CE-A96A-A6AED420468E}"/>
              </a:ext>
            </a:extLst>
          </p:cNvPr>
          <p:cNvSpPr>
            <a:spLocks noGrp="1"/>
          </p:cNvSpPr>
          <p:nvPr/>
        </p:nvSpPr>
        <p:spPr>
          <a:xfrm>
            <a:off x="8096250" y="2952750"/>
            <a:ext cx="3048000" cy="990600"/>
          </a:xfrm>
          <a:prstGeom prst="rect">
            <a:avLst/>
          </a:prstGeom>
          <a:noFill/>
          <a:ln w="0">
            <a:noFill/>
            <a:prstDash val="solid"/>
          </a:ln>
        </p:spPr>
        <p:txBody>
          <a:bodyPr anchor="ctr"/>
          <a:lstStyle/>
          <a:p>
            <a:pPr algn="ctr">
              <a:buNone/>
              <a:defRPr sz="4800" b="1">
                <a:solidFill>
                  <a:srgbClr val="173B45"/>
                </a:solidFill>
              </a:defRPr>
            </a:pPr>
            <a:r>
              <a:rPr sz="4800" b="1">
                <a:solidFill>
                  <a:srgbClr val="173B45"/>
                </a:solidFill>
              </a:rPr>
              <a:t>21 L</a:t>
            </a:r>
          </a:p>
        </p:txBody>
      </p:sp>
      <p:sp>
        <p:nvSpPr>
          <p:cNvPr id="15" name="text">
            <a:extLst>
              <a:ext uri="{FF2B5EF4-FFF2-40B4-BE49-F238E27FC236}">
                <a16:creationId xmlns:a16="http://schemas.microsoft.com/office/drawing/2014/main" id="{8BF14431-A0C1-472E-B22E-86B8E03733A2}"/>
              </a:ext>
            </a:extLst>
          </p:cNvPr>
          <p:cNvSpPr>
            <a:spLocks noGrp="1"/>
          </p:cNvSpPr>
          <p:nvPr/>
        </p:nvSpPr>
        <p:spPr>
          <a:xfrm>
            <a:off x="2286000" y="4857750"/>
            <a:ext cx="7620000" cy="457200"/>
          </a:xfrm>
          <a:prstGeom prst="rect">
            <a:avLst/>
          </a:prstGeom>
          <a:noFill/>
          <a:ln w="0">
            <a:noFill/>
            <a:prstDash val="solid"/>
          </a:ln>
        </p:spPr>
        <p:txBody>
          <a:bodyPr anchor="ctr"/>
          <a:lstStyle/>
          <a:p>
            <a:pPr algn="ctr">
              <a:buNone/>
              <a:defRPr sz="2100" b="1">
                <a:solidFill>
                  <a:srgbClr val="173B45"/>
                </a:solidFill>
              </a:defRPr>
            </a:pPr>
            <a:r>
              <a:rPr sz="2100" b="1">
                <a:solidFill>
                  <a:srgbClr val="173B45"/>
                </a:solidFill>
              </a:rPr>
              <a:t>Joogivesi ei ole kogu veevajadus.</a:t>
            </a:r>
          </a:p>
        </p:txBody>
      </p:sp>
    </p:spTree>
    <p:extLst>
      <p:ext uri="{BB962C8B-B14F-4D97-AF65-F5344CB8AC3E}">
        <p14:creationId xmlns:p14="http://schemas.microsoft.com/office/powerpoint/2010/main" val="1182243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8029BFF0-F310-4E4A-A003-04A71F39A907}"/>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VESI JA KANALISATSIOON</a:t>
            </a:r>
          </a:p>
        </p:txBody>
      </p:sp>
      <p:sp>
        <p:nvSpPr>
          <p:cNvPr id="2" name="Straight Connector 1">
            <a:extLst>
              <a:ext uri="{FF2B5EF4-FFF2-40B4-BE49-F238E27FC236}">
                <a16:creationId xmlns:a16="http://schemas.microsoft.com/office/drawing/2014/main" id="{63CDFDAD-A861-4F92-AC35-2C87CBDDF96E}"/>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1F6980F5-F655-464D-87BF-3C5AC287AC4F}"/>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97317641-B0B1-4481-BA98-200C667B053B}"/>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15</a:t>
            </a:r>
          </a:p>
        </p:txBody>
      </p:sp>
      <p:sp>
        <p:nvSpPr>
          <p:cNvPr id="5" name="text">
            <a:extLst>
              <a:ext uri="{FF2B5EF4-FFF2-40B4-BE49-F238E27FC236}">
                <a16:creationId xmlns:a16="http://schemas.microsoft.com/office/drawing/2014/main" id="{0542709D-6B1C-466F-8AA2-BD3BAC8EC73B}"/>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Kui kraan ja kanalisatsioon ei tööta, vajad kahte plaani</a:t>
            </a:r>
          </a:p>
        </p:txBody>
      </p:sp>
      <p:sp>
        <p:nvSpPr>
          <p:cNvPr id="6" name="choice">
            <a:extLst>
              <a:ext uri="{FF2B5EF4-FFF2-40B4-BE49-F238E27FC236}">
                <a16:creationId xmlns:a16="http://schemas.microsoft.com/office/drawing/2014/main" id="{1ED4ED0E-7BAF-4FAB-81A4-9D78611436F7}"/>
              </a:ext>
            </a:extLst>
          </p:cNvPr>
          <p:cNvSpPr>
            <a:spLocks noGrp="1"/>
          </p:cNvSpPr>
          <p:nvPr/>
        </p:nvSpPr>
        <p:spPr>
          <a:xfrm>
            <a:off x="781050" y="2114550"/>
            <a:ext cx="5143500" cy="137160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D3B3892D-0A5F-4F9C-84ED-2D2993BEB1D4}"/>
              </a:ext>
            </a:extLst>
          </p:cNvPr>
          <p:cNvSpPr>
            <a:spLocks noGrp="1"/>
          </p:cNvSpPr>
          <p:nvPr/>
        </p:nvSpPr>
        <p:spPr>
          <a:xfrm>
            <a:off x="781050" y="2114550"/>
            <a:ext cx="95250" cy="1371600"/>
          </a:xfrm>
          <a:prstGeom prst="rect">
            <a:avLst/>
          </a:prstGeom>
          <a:solidFill>
            <a:srgbClr val="1F6F78"/>
          </a:solidFill>
          <a:ln w="9525">
            <a:solidFill>
              <a:srgbClr val="1F6F78"/>
            </a:solidFill>
            <a:prstDash val="solid"/>
          </a:ln>
        </p:spPr>
      </p:sp>
      <p:sp>
        <p:nvSpPr>
          <p:cNvPr id="8" name="text">
            <a:extLst>
              <a:ext uri="{FF2B5EF4-FFF2-40B4-BE49-F238E27FC236}">
                <a16:creationId xmlns:a16="http://schemas.microsoft.com/office/drawing/2014/main" id="{110E2AE6-015D-4B3A-B58E-A84739541C3C}"/>
              </a:ext>
            </a:extLst>
          </p:cNvPr>
          <p:cNvSpPr>
            <a:spLocks noGrp="1"/>
          </p:cNvSpPr>
          <p:nvPr/>
        </p:nvSpPr>
        <p:spPr>
          <a:xfrm>
            <a:off x="1047750" y="2266950"/>
            <a:ext cx="468630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Joogivesi</a:t>
            </a:r>
          </a:p>
        </p:txBody>
      </p:sp>
      <p:sp>
        <p:nvSpPr>
          <p:cNvPr id="9" name="text">
            <a:extLst>
              <a:ext uri="{FF2B5EF4-FFF2-40B4-BE49-F238E27FC236}">
                <a16:creationId xmlns:a16="http://schemas.microsoft.com/office/drawing/2014/main" id="{93939E9A-A0F4-4C42-A052-C6ABC8D8B358}"/>
              </a:ext>
            </a:extLst>
          </p:cNvPr>
          <p:cNvSpPr>
            <a:spLocks noGrp="1"/>
          </p:cNvSpPr>
          <p:nvPr/>
        </p:nvSpPr>
        <p:spPr>
          <a:xfrm>
            <a:off x="1047750" y="2686050"/>
            <a:ext cx="468630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Looduslikust veekogust või lumest saadud vett keeda tugeval kuumusel 10 minutit või kasuta sobivat puhastusvahendit.</a:t>
            </a:r>
          </a:p>
        </p:txBody>
      </p:sp>
      <p:sp>
        <p:nvSpPr>
          <p:cNvPr id="10" name="choice">
            <a:extLst>
              <a:ext uri="{FF2B5EF4-FFF2-40B4-BE49-F238E27FC236}">
                <a16:creationId xmlns:a16="http://schemas.microsoft.com/office/drawing/2014/main" id="{9395CA85-72E2-4595-A1C3-4B04B212D07A}"/>
              </a:ext>
            </a:extLst>
          </p:cNvPr>
          <p:cNvSpPr>
            <a:spLocks noGrp="1"/>
          </p:cNvSpPr>
          <p:nvPr/>
        </p:nvSpPr>
        <p:spPr>
          <a:xfrm>
            <a:off x="6267450" y="2114550"/>
            <a:ext cx="5143500" cy="137160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8B9A268A-29B4-4DB5-A078-565E35577123}"/>
              </a:ext>
            </a:extLst>
          </p:cNvPr>
          <p:cNvSpPr>
            <a:spLocks noGrp="1"/>
          </p:cNvSpPr>
          <p:nvPr/>
        </p:nvSpPr>
        <p:spPr>
          <a:xfrm>
            <a:off x="6267450" y="2114550"/>
            <a:ext cx="95250" cy="1371600"/>
          </a:xfrm>
          <a:prstGeom prst="rect">
            <a:avLst/>
          </a:prstGeom>
          <a:solidFill>
            <a:srgbClr val="D26A3A"/>
          </a:solidFill>
          <a:ln w="9525">
            <a:solidFill>
              <a:srgbClr val="D26A3A"/>
            </a:solidFill>
            <a:prstDash val="solid"/>
          </a:ln>
        </p:spPr>
      </p:sp>
      <p:sp>
        <p:nvSpPr>
          <p:cNvPr id="12" name="text">
            <a:extLst>
              <a:ext uri="{FF2B5EF4-FFF2-40B4-BE49-F238E27FC236}">
                <a16:creationId xmlns:a16="http://schemas.microsoft.com/office/drawing/2014/main" id="{113D079D-3323-44EB-99C3-3DB36E00E276}"/>
              </a:ext>
            </a:extLst>
          </p:cNvPr>
          <p:cNvSpPr>
            <a:spLocks noGrp="1"/>
          </p:cNvSpPr>
          <p:nvPr/>
        </p:nvSpPr>
        <p:spPr>
          <a:xfrm>
            <a:off x="6534150" y="2266950"/>
            <a:ext cx="468630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WC</a:t>
            </a:r>
          </a:p>
        </p:txBody>
      </p:sp>
      <p:sp>
        <p:nvSpPr>
          <p:cNvPr id="13" name="text">
            <a:extLst>
              <a:ext uri="{FF2B5EF4-FFF2-40B4-BE49-F238E27FC236}">
                <a16:creationId xmlns:a16="http://schemas.microsoft.com/office/drawing/2014/main" id="{D674347C-C4D6-4B8F-9731-31C83DDA780A}"/>
              </a:ext>
            </a:extLst>
          </p:cNvPr>
          <p:cNvSpPr>
            <a:spLocks noGrp="1"/>
          </p:cNvSpPr>
          <p:nvPr/>
        </p:nvSpPr>
        <p:spPr>
          <a:xfrm>
            <a:off x="6534150" y="2686050"/>
            <a:ext cx="468630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Kanalisatsioonikatkestuse korral võib kasutada tualettpotti asetatud tugevat prügikotti või kuivkäimlat.</a:t>
            </a:r>
          </a:p>
        </p:txBody>
      </p:sp>
      <p:sp>
        <p:nvSpPr>
          <p:cNvPr id="14" name="text">
            <a:extLst>
              <a:ext uri="{FF2B5EF4-FFF2-40B4-BE49-F238E27FC236}">
                <a16:creationId xmlns:a16="http://schemas.microsoft.com/office/drawing/2014/main" id="{862BA8B0-FFE1-49B6-A285-4BD9F6C7DF65}"/>
              </a:ext>
            </a:extLst>
          </p:cNvPr>
          <p:cNvSpPr>
            <a:spLocks noGrp="1"/>
          </p:cNvSpPr>
          <p:nvPr/>
        </p:nvSpPr>
        <p:spPr>
          <a:xfrm>
            <a:off x="1524000" y="4591050"/>
            <a:ext cx="9144000" cy="514350"/>
          </a:xfrm>
          <a:prstGeom prst="rect">
            <a:avLst/>
          </a:prstGeom>
          <a:noFill/>
          <a:ln w="0">
            <a:noFill/>
            <a:prstDash val="solid"/>
          </a:ln>
        </p:spPr>
        <p:txBody>
          <a:bodyPr anchor="ctr"/>
          <a:lstStyle/>
          <a:p>
            <a:pPr algn="ctr">
              <a:buNone/>
              <a:defRPr sz="1950" b="1">
                <a:solidFill>
                  <a:srgbClr val="173B45"/>
                </a:solidFill>
              </a:defRPr>
            </a:pPr>
            <a:r>
              <a:rPr sz="1950" b="1">
                <a:solidFill>
                  <a:srgbClr val="173B45"/>
                </a:solidFill>
              </a:rPr>
              <a:t>Ära eelda, et selge vesi on automaatselt joogikõlblik.</a:t>
            </a:r>
          </a:p>
        </p:txBody>
      </p:sp>
    </p:spTree>
    <p:extLst>
      <p:ext uri="{BB962C8B-B14F-4D97-AF65-F5344CB8AC3E}">
        <p14:creationId xmlns:p14="http://schemas.microsoft.com/office/powerpoint/2010/main" val="2129928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79B807A4-6B5D-4459-9C1B-DF87CD62D765}"/>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TOIT</a:t>
            </a:r>
          </a:p>
        </p:txBody>
      </p:sp>
      <p:sp>
        <p:nvSpPr>
          <p:cNvPr id="2" name="Straight Connector 1">
            <a:extLst>
              <a:ext uri="{FF2B5EF4-FFF2-40B4-BE49-F238E27FC236}">
                <a16:creationId xmlns:a16="http://schemas.microsoft.com/office/drawing/2014/main" id="{0D68882F-C4E4-49D6-A367-746FEDB7B620}"/>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6408B15D-8B8A-4DB8-B846-7F598F36172F}"/>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1607A23D-095E-4E0A-919A-6F6F1A2D32D8}"/>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16</a:t>
            </a:r>
          </a:p>
        </p:txBody>
      </p:sp>
      <p:sp>
        <p:nvSpPr>
          <p:cNvPr id="5" name="text">
            <a:extLst>
              <a:ext uri="{FF2B5EF4-FFF2-40B4-BE49-F238E27FC236}">
                <a16:creationId xmlns:a16="http://schemas.microsoft.com/office/drawing/2014/main" id="{652F719F-EDF1-45FB-9DB2-86F8DA6F8E6E}"/>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Hea kriisitoit sobib sinu päris ellu</a:t>
            </a:r>
          </a:p>
        </p:txBody>
      </p:sp>
      <p:sp>
        <p:nvSpPr>
          <p:cNvPr id="6" name="text">
            <a:extLst>
              <a:ext uri="{FF2B5EF4-FFF2-40B4-BE49-F238E27FC236}">
                <a16:creationId xmlns:a16="http://schemas.microsoft.com/office/drawing/2014/main" id="{DD71F85E-C909-4719-A119-A04CD440D6B0}"/>
              </a:ext>
            </a:extLst>
          </p:cNvPr>
          <p:cNvSpPr>
            <a:spLocks noGrp="1"/>
          </p:cNvSpPr>
          <p:nvPr/>
        </p:nvSpPr>
        <p:spPr>
          <a:xfrm>
            <a:off x="876300" y="211455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7" name="text">
            <a:extLst>
              <a:ext uri="{FF2B5EF4-FFF2-40B4-BE49-F238E27FC236}">
                <a16:creationId xmlns:a16="http://schemas.microsoft.com/office/drawing/2014/main" id="{860C8DB5-2FBA-4252-A65E-256843ED0340}"/>
              </a:ext>
            </a:extLst>
          </p:cNvPr>
          <p:cNvSpPr>
            <a:spLocks noGrp="1"/>
          </p:cNvSpPr>
          <p:nvPr/>
        </p:nvSpPr>
        <p:spPr>
          <a:xfrm>
            <a:off x="1200150" y="21145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Säilib toatemperatuuril</a:t>
            </a:r>
          </a:p>
        </p:txBody>
      </p:sp>
      <p:sp>
        <p:nvSpPr>
          <p:cNvPr id="8" name="text">
            <a:extLst>
              <a:ext uri="{FF2B5EF4-FFF2-40B4-BE49-F238E27FC236}">
                <a16:creationId xmlns:a16="http://schemas.microsoft.com/office/drawing/2014/main" id="{CDDB26FD-A5F5-4674-98C6-0BCA457181EF}"/>
              </a:ext>
            </a:extLst>
          </p:cNvPr>
          <p:cNvSpPr>
            <a:spLocks noGrp="1"/>
          </p:cNvSpPr>
          <p:nvPr/>
        </p:nvSpPr>
        <p:spPr>
          <a:xfrm>
            <a:off x="876300" y="299085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9" name="text">
            <a:extLst>
              <a:ext uri="{FF2B5EF4-FFF2-40B4-BE49-F238E27FC236}">
                <a16:creationId xmlns:a16="http://schemas.microsoft.com/office/drawing/2014/main" id="{CD31E712-0839-4BE5-A8E8-D560170950B1}"/>
              </a:ext>
            </a:extLst>
          </p:cNvPr>
          <p:cNvSpPr>
            <a:spLocks noGrp="1"/>
          </p:cNvSpPr>
          <p:nvPr/>
        </p:nvSpPr>
        <p:spPr>
          <a:xfrm>
            <a:off x="1200150" y="29908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Osa on söödav valmistamata</a:t>
            </a:r>
          </a:p>
        </p:txBody>
      </p:sp>
      <p:sp>
        <p:nvSpPr>
          <p:cNvPr id="10" name="text">
            <a:extLst>
              <a:ext uri="{FF2B5EF4-FFF2-40B4-BE49-F238E27FC236}">
                <a16:creationId xmlns:a16="http://schemas.microsoft.com/office/drawing/2014/main" id="{3BE8EBD9-20A3-43AE-93D4-398440872F62}"/>
              </a:ext>
            </a:extLst>
          </p:cNvPr>
          <p:cNvSpPr>
            <a:spLocks noGrp="1"/>
          </p:cNvSpPr>
          <p:nvPr/>
        </p:nvSpPr>
        <p:spPr>
          <a:xfrm>
            <a:off x="876300" y="386715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11" name="text">
            <a:extLst>
              <a:ext uri="{FF2B5EF4-FFF2-40B4-BE49-F238E27FC236}">
                <a16:creationId xmlns:a16="http://schemas.microsoft.com/office/drawing/2014/main" id="{C7DBF18D-4CA3-4893-A403-0ED268AB4F28}"/>
              </a:ext>
            </a:extLst>
          </p:cNvPr>
          <p:cNvSpPr>
            <a:spLocks noGrp="1"/>
          </p:cNvSpPr>
          <p:nvPr/>
        </p:nvSpPr>
        <p:spPr>
          <a:xfrm>
            <a:off x="1200150" y="38671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Vajab vähe vett ja energiat</a:t>
            </a:r>
          </a:p>
        </p:txBody>
      </p:sp>
      <p:sp>
        <p:nvSpPr>
          <p:cNvPr id="12" name="text">
            <a:extLst>
              <a:ext uri="{FF2B5EF4-FFF2-40B4-BE49-F238E27FC236}">
                <a16:creationId xmlns:a16="http://schemas.microsoft.com/office/drawing/2014/main" id="{A8CA44F4-1B11-4721-BC29-34F69ED1CFD6}"/>
              </a:ext>
            </a:extLst>
          </p:cNvPr>
          <p:cNvSpPr>
            <a:spLocks noGrp="1"/>
          </p:cNvSpPr>
          <p:nvPr/>
        </p:nvSpPr>
        <p:spPr>
          <a:xfrm>
            <a:off x="6477000" y="2114550"/>
            <a:ext cx="266700" cy="38100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a:t>
            </a:r>
          </a:p>
        </p:txBody>
      </p:sp>
      <p:sp>
        <p:nvSpPr>
          <p:cNvPr id="13" name="text">
            <a:extLst>
              <a:ext uri="{FF2B5EF4-FFF2-40B4-BE49-F238E27FC236}">
                <a16:creationId xmlns:a16="http://schemas.microsoft.com/office/drawing/2014/main" id="{F14A149E-0C03-4C2F-9A8C-C4611AA5EEAD}"/>
              </a:ext>
            </a:extLst>
          </p:cNvPr>
          <p:cNvSpPr>
            <a:spLocks noGrp="1"/>
          </p:cNvSpPr>
          <p:nvPr/>
        </p:nvSpPr>
        <p:spPr>
          <a:xfrm>
            <a:off x="6800850" y="21145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Pakend on avatav</a:t>
            </a:r>
          </a:p>
        </p:txBody>
      </p:sp>
      <p:sp>
        <p:nvSpPr>
          <p:cNvPr id="14" name="text">
            <a:extLst>
              <a:ext uri="{FF2B5EF4-FFF2-40B4-BE49-F238E27FC236}">
                <a16:creationId xmlns:a16="http://schemas.microsoft.com/office/drawing/2014/main" id="{9F8C335E-83B7-4B71-8451-75D10F041E6D}"/>
              </a:ext>
            </a:extLst>
          </p:cNvPr>
          <p:cNvSpPr>
            <a:spLocks noGrp="1"/>
          </p:cNvSpPr>
          <p:nvPr/>
        </p:nvSpPr>
        <p:spPr>
          <a:xfrm>
            <a:off x="6477000" y="2990850"/>
            <a:ext cx="266700" cy="38100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a:t>
            </a:r>
          </a:p>
        </p:txBody>
      </p:sp>
      <p:sp>
        <p:nvSpPr>
          <p:cNvPr id="15" name="text">
            <a:extLst>
              <a:ext uri="{FF2B5EF4-FFF2-40B4-BE49-F238E27FC236}">
                <a16:creationId xmlns:a16="http://schemas.microsoft.com/office/drawing/2014/main" id="{A1B325DD-1404-4E3D-9B3A-A799FE46CDDE}"/>
              </a:ext>
            </a:extLst>
          </p:cNvPr>
          <p:cNvSpPr>
            <a:spLocks noGrp="1"/>
          </p:cNvSpPr>
          <p:nvPr/>
        </p:nvSpPr>
        <p:spPr>
          <a:xfrm>
            <a:off x="6800850" y="29908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Pere sööb seda ka tavaliselt</a:t>
            </a:r>
          </a:p>
        </p:txBody>
      </p:sp>
      <p:sp>
        <p:nvSpPr>
          <p:cNvPr id="16" name="text">
            <a:extLst>
              <a:ext uri="{FF2B5EF4-FFF2-40B4-BE49-F238E27FC236}">
                <a16:creationId xmlns:a16="http://schemas.microsoft.com/office/drawing/2014/main" id="{E109FA95-6B41-4BE3-B1E5-67500A760E94}"/>
              </a:ext>
            </a:extLst>
          </p:cNvPr>
          <p:cNvSpPr>
            <a:spLocks noGrp="1"/>
          </p:cNvSpPr>
          <p:nvPr/>
        </p:nvSpPr>
        <p:spPr>
          <a:xfrm>
            <a:off x="6477000" y="3867150"/>
            <a:ext cx="266700" cy="38100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a:t>
            </a:r>
          </a:p>
        </p:txBody>
      </p:sp>
      <p:sp>
        <p:nvSpPr>
          <p:cNvPr id="17" name="text">
            <a:extLst>
              <a:ext uri="{FF2B5EF4-FFF2-40B4-BE49-F238E27FC236}">
                <a16:creationId xmlns:a16="http://schemas.microsoft.com/office/drawing/2014/main" id="{2F358419-6BE6-4B5B-B5C0-F185F27D5859}"/>
              </a:ext>
            </a:extLst>
          </p:cNvPr>
          <p:cNvSpPr>
            <a:spLocks noGrp="1"/>
          </p:cNvSpPr>
          <p:nvPr/>
        </p:nvSpPr>
        <p:spPr>
          <a:xfrm>
            <a:off x="6800850" y="3867150"/>
            <a:ext cx="4629150" cy="83820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Varu liigub ja kuupäevad püsivad värsked</a:t>
            </a:r>
          </a:p>
        </p:txBody>
      </p:sp>
    </p:spTree>
    <p:extLst>
      <p:ext uri="{BB962C8B-B14F-4D97-AF65-F5344CB8AC3E}">
        <p14:creationId xmlns:p14="http://schemas.microsoft.com/office/powerpoint/2010/main" val="758242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2BC21A9B-5860-470C-9737-8D90F010FF42}"/>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TOIT</a:t>
            </a:r>
          </a:p>
        </p:txBody>
      </p:sp>
      <p:sp>
        <p:nvSpPr>
          <p:cNvPr id="2" name="Straight Connector 1">
            <a:extLst>
              <a:ext uri="{FF2B5EF4-FFF2-40B4-BE49-F238E27FC236}">
                <a16:creationId xmlns:a16="http://schemas.microsoft.com/office/drawing/2014/main" id="{7490A177-11D9-4EFE-B0F0-C86E2F1EA550}"/>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A65F8F34-95B5-45C2-87CA-74A3F5DD25C6}"/>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FF6123A4-48CD-4269-9B42-302A4B9EF07A}"/>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17</a:t>
            </a:r>
          </a:p>
        </p:txBody>
      </p:sp>
      <p:sp>
        <p:nvSpPr>
          <p:cNvPr id="5" name="text">
            <a:extLst>
              <a:ext uri="{FF2B5EF4-FFF2-40B4-BE49-F238E27FC236}">
                <a16:creationId xmlns:a16="http://schemas.microsoft.com/office/drawing/2014/main" id="{193AE50C-8B4F-476A-860F-F624B2758FAF}"/>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Varu on kasulik ainult siis, kui saad seda päriselt kasutada</a:t>
            </a:r>
          </a:p>
        </p:txBody>
      </p:sp>
      <p:sp>
        <p:nvSpPr>
          <p:cNvPr id="6" name="choice">
            <a:extLst>
              <a:ext uri="{FF2B5EF4-FFF2-40B4-BE49-F238E27FC236}">
                <a16:creationId xmlns:a16="http://schemas.microsoft.com/office/drawing/2014/main" id="{CA389AA8-5B47-4410-8A4E-820C615E5BD3}"/>
              </a:ext>
            </a:extLst>
          </p:cNvPr>
          <p:cNvSpPr>
            <a:spLocks noGrp="1"/>
          </p:cNvSpPr>
          <p:nvPr/>
        </p:nvSpPr>
        <p:spPr>
          <a:xfrm>
            <a:off x="857250" y="2095500"/>
            <a:ext cx="4762500" cy="137160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8F81E69E-96D5-494C-B8A2-CD77EF7312D1}"/>
              </a:ext>
            </a:extLst>
          </p:cNvPr>
          <p:cNvSpPr>
            <a:spLocks noGrp="1"/>
          </p:cNvSpPr>
          <p:nvPr/>
        </p:nvSpPr>
        <p:spPr>
          <a:xfrm>
            <a:off x="857250" y="2095500"/>
            <a:ext cx="95250" cy="1371600"/>
          </a:xfrm>
          <a:prstGeom prst="rect">
            <a:avLst/>
          </a:prstGeom>
          <a:solidFill>
            <a:srgbClr val="D26A3A"/>
          </a:solidFill>
          <a:ln w="9525">
            <a:solidFill>
              <a:srgbClr val="D26A3A"/>
            </a:solidFill>
            <a:prstDash val="solid"/>
          </a:ln>
        </p:spPr>
      </p:sp>
      <p:sp>
        <p:nvSpPr>
          <p:cNvPr id="8" name="text">
            <a:extLst>
              <a:ext uri="{FF2B5EF4-FFF2-40B4-BE49-F238E27FC236}">
                <a16:creationId xmlns:a16="http://schemas.microsoft.com/office/drawing/2014/main" id="{5CA2192C-E1C5-453C-AFB1-21F530D11788}"/>
              </a:ext>
            </a:extLst>
          </p:cNvPr>
          <p:cNvSpPr>
            <a:spLocks noGrp="1"/>
          </p:cNvSpPr>
          <p:nvPr/>
        </p:nvSpPr>
        <p:spPr>
          <a:xfrm>
            <a:off x="1123950" y="2247900"/>
            <a:ext cx="430530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10 kg riisi</a:t>
            </a:r>
          </a:p>
        </p:txBody>
      </p:sp>
      <p:sp>
        <p:nvSpPr>
          <p:cNvPr id="9" name="text">
            <a:extLst>
              <a:ext uri="{FF2B5EF4-FFF2-40B4-BE49-F238E27FC236}">
                <a16:creationId xmlns:a16="http://schemas.microsoft.com/office/drawing/2014/main" id="{48F65980-460C-463E-9BD7-2BAC7D9D25F2}"/>
              </a:ext>
            </a:extLst>
          </p:cNvPr>
          <p:cNvSpPr>
            <a:spLocks noGrp="1"/>
          </p:cNvSpPr>
          <p:nvPr/>
        </p:nvSpPr>
        <p:spPr>
          <a:xfrm>
            <a:off x="1123950" y="2667000"/>
            <a:ext cx="430530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Aga vett ja ohutut kuumutamisvõimalust pole.</a:t>
            </a:r>
          </a:p>
        </p:txBody>
      </p:sp>
      <p:sp>
        <p:nvSpPr>
          <p:cNvPr id="10" name="choice">
            <a:extLst>
              <a:ext uri="{FF2B5EF4-FFF2-40B4-BE49-F238E27FC236}">
                <a16:creationId xmlns:a16="http://schemas.microsoft.com/office/drawing/2014/main" id="{8EDE2DFD-728B-4443-8AD7-797956D8C5F8}"/>
              </a:ext>
            </a:extLst>
          </p:cNvPr>
          <p:cNvSpPr>
            <a:spLocks noGrp="1"/>
          </p:cNvSpPr>
          <p:nvPr/>
        </p:nvSpPr>
        <p:spPr>
          <a:xfrm>
            <a:off x="6572250" y="2095500"/>
            <a:ext cx="4762500" cy="137160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C86A164C-C583-4795-9097-954B0161A8FF}"/>
              </a:ext>
            </a:extLst>
          </p:cNvPr>
          <p:cNvSpPr>
            <a:spLocks noGrp="1"/>
          </p:cNvSpPr>
          <p:nvPr/>
        </p:nvSpPr>
        <p:spPr>
          <a:xfrm>
            <a:off x="6572250" y="2095500"/>
            <a:ext cx="95250" cy="1371600"/>
          </a:xfrm>
          <a:prstGeom prst="rect">
            <a:avLst/>
          </a:prstGeom>
          <a:solidFill>
            <a:srgbClr val="D26A3A"/>
          </a:solidFill>
          <a:ln w="9525">
            <a:solidFill>
              <a:srgbClr val="D26A3A"/>
            </a:solidFill>
            <a:prstDash val="solid"/>
          </a:ln>
        </p:spPr>
      </p:sp>
      <p:sp>
        <p:nvSpPr>
          <p:cNvPr id="12" name="text">
            <a:extLst>
              <a:ext uri="{FF2B5EF4-FFF2-40B4-BE49-F238E27FC236}">
                <a16:creationId xmlns:a16="http://schemas.microsoft.com/office/drawing/2014/main" id="{B2B3E259-FFC3-4F26-8467-B0B5194BFB22}"/>
              </a:ext>
            </a:extLst>
          </p:cNvPr>
          <p:cNvSpPr>
            <a:spLocks noGrp="1"/>
          </p:cNvSpPr>
          <p:nvPr/>
        </p:nvSpPr>
        <p:spPr>
          <a:xfrm>
            <a:off x="6838950" y="2247900"/>
            <a:ext cx="430530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20 konservi</a:t>
            </a:r>
          </a:p>
        </p:txBody>
      </p:sp>
      <p:sp>
        <p:nvSpPr>
          <p:cNvPr id="13" name="text">
            <a:extLst>
              <a:ext uri="{FF2B5EF4-FFF2-40B4-BE49-F238E27FC236}">
                <a16:creationId xmlns:a16="http://schemas.microsoft.com/office/drawing/2014/main" id="{192DE96D-4BC4-40E5-845F-24480193DD2E}"/>
              </a:ext>
            </a:extLst>
          </p:cNvPr>
          <p:cNvSpPr>
            <a:spLocks noGrp="1"/>
          </p:cNvSpPr>
          <p:nvPr/>
        </p:nvSpPr>
        <p:spPr>
          <a:xfrm>
            <a:off x="6838950" y="2667000"/>
            <a:ext cx="430530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Aga avajat pole ja kaaned ei ole rõngaga.</a:t>
            </a:r>
          </a:p>
        </p:txBody>
      </p:sp>
      <p:sp>
        <p:nvSpPr>
          <p:cNvPr id="14" name="text">
            <a:extLst>
              <a:ext uri="{FF2B5EF4-FFF2-40B4-BE49-F238E27FC236}">
                <a16:creationId xmlns:a16="http://schemas.microsoft.com/office/drawing/2014/main" id="{6F23966E-5D61-4E63-BDCD-88114E314C67}"/>
              </a:ext>
            </a:extLst>
          </p:cNvPr>
          <p:cNvSpPr>
            <a:spLocks noGrp="1"/>
          </p:cNvSpPr>
          <p:nvPr/>
        </p:nvSpPr>
        <p:spPr>
          <a:xfrm>
            <a:off x="1428750" y="4533900"/>
            <a:ext cx="9334500" cy="609600"/>
          </a:xfrm>
          <a:prstGeom prst="rect">
            <a:avLst/>
          </a:prstGeom>
          <a:noFill/>
          <a:ln w="0">
            <a:noFill/>
            <a:prstDash val="solid"/>
          </a:ln>
        </p:spPr>
        <p:txBody>
          <a:bodyPr anchor="ctr"/>
          <a:lstStyle/>
          <a:p>
            <a:pPr algn="ctr">
              <a:buNone/>
              <a:defRPr sz="2250" b="1">
                <a:solidFill>
                  <a:srgbClr val="173B45"/>
                </a:solidFill>
              </a:defRPr>
            </a:pPr>
            <a:r>
              <a:rPr sz="2250" b="1">
                <a:solidFill>
                  <a:srgbClr val="173B45"/>
                </a:solidFill>
              </a:rPr>
              <a:t>Kontrolli kogu lahendust, mitte ainult toidunimekirja.</a:t>
            </a:r>
          </a:p>
        </p:txBody>
      </p:sp>
    </p:spTree>
    <p:extLst>
      <p:ext uri="{BB962C8B-B14F-4D97-AF65-F5344CB8AC3E}">
        <p14:creationId xmlns:p14="http://schemas.microsoft.com/office/powerpoint/2010/main" val="1177496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A1646311-C9C4-4C9F-9A37-8EEEA1617E34}"/>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LAUDKONNA ÜLESANNE</a:t>
            </a:r>
          </a:p>
        </p:txBody>
      </p:sp>
      <p:sp>
        <p:nvSpPr>
          <p:cNvPr id="2" name="Straight Connector 1">
            <a:extLst>
              <a:ext uri="{FF2B5EF4-FFF2-40B4-BE49-F238E27FC236}">
                <a16:creationId xmlns:a16="http://schemas.microsoft.com/office/drawing/2014/main" id="{9B9D4A4A-0D91-4799-89E1-BA821122E95A}"/>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8D03EBC7-A3EA-431D-A83D-A281E9EE5293}"/>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2E928E3E-FFEF-4BFF-94BB-9EADD21EB4DD}"/>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18</a:t>
            </a:r>
          </a:p>
        </p:txBody>
      </p:sp>
      <p:sp>
        <p:nvSpPr>
          <p:cNvPr id="5" name="text">
            <a:extLst>
              <a:ext uri="{FF2B5EF4-FFF2-40B4-BE49-F238E27FC236}">
                <a16:creationId xmlns:a16="http://schemas.microsoft.com/office/drawing/2014/main" id="{F95F6D80-5187-43AC-93F1-9073E15C6088}"/>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dirty="0" err="1">
                <a:solidFill>
                  <a:srgbClr val="173B45"/>
                </a:solidFill>
              </a:rPr>
              <a:t>Koostage</a:t>
            </a:r>
            <a:r>
              <a:rPr sz="2850" b="1" dirty="0">
                <a:solidFill>
                  <a:srgbClr val="173B45"/>
                </a:solidFill>
              </a:rPr>
              <a:t> </a:t>
            </a:r>
            <a:r>
              <a:rPr sz="2850" b="1" dirty="0" err="1">
                <a:solidFill>
                  <a:srgbClr val="173B45"/>
                </a:solidFill>
              </a:rPr>
              <a:t>ühe</a:t>
            </a:r>
            <a:r>
              <a:rPr sz="2850" b="1" dirty="0">
                <a:solidFill>
                  <a:srgbClr val="173B45"/>
                </a:solidFill>
              </a:rPr>
              <a:t> </a:t>
            </a:r>
            <a:r>
              <a:rPr sz="2850" b="1" dirty="0" err="1">
                <a:solidFill>
                  <a:srgbClr val="173B45"/>
                </a:solidFill>
              </a:rPr>
              <a:t>päeva</a:t>
            </a:r>
            <a:r>
              <a:rPr sz="2850" b="1" dirty="0">
                <a:solidFill>
                  <a:srgbClr val="173B45"/>
                </a:solidFill>
              </a:rPr>
              <a:t> </a:t>
            </a:r>
            <a:r>
              <a:rPr sz="2850" b="1" dirty="0" err="1">
                <a:solidFill>
                  <a:srgbClr val="173B45"/>
                </a:solidFill>
              </a:rPr>
              <a:t>menüü</a:t>
            </a:r>
            <a:r>
              <a:rPr sz="2850" b="1" dirty="0">
                <a:solidFill>
                  <a:srgbClr val="173B45"/>
                </a:solidFill>
              </a:rPr>
              <a:t> </a:t>
            </a:r>
            <a:r>
              <a:rPr sz="2850" b="1" dirty="0" err="1">
                <a:solidFill>
                  <a:srgbClr val="173B45"/>
                </a:solidFill>
              </a:rPr>
              <a:t>ilma</a:t>
            </a:r>
            <a:r>
              <a:rPr sz="2850" b="1" dirty="0">
                <a:solidFill>
                  <a:srgbClr val="173B45"/>
                </a:solidFill>
              </a:rPr>
              <a:t> </a:t>
            </a:r>
            <a:r>
              <a:rPr sz="2850" b="1" dirty="0" err="1">
                <a:solidFill>
                  <a:srgbClr val="173B45"/>
                </a:solidFill>
              </a:rPr>
              <a:t>elektrita</a:t>
            </a:r>
            <a:endParaRPr sz="2850" b="1" dirty="0">
              <a:solidFill>
                <a:srgbClr val="173B45"/>
              </a:solidFill>
            </a:endParaRPr>
          </a:p>
        </p:txBody>
      </p:sp>
      <p:sp>
        <p:nvSpPr>
          <p:cNvPr id="6" name="text">
            <a:extLst>
              <a:ext uri="{FF2B5EF4-FFF2-40B4-BE49-F238E27FC236}">
                <a16:creationId xmlns:a16="http://schemas.microsoft.com/office/drawing/2014/main" id="{679A3254-19B4-4457-BCC4-E86E20C44FE2}"/>
              </a:ext>
            </a:extLst>
          </p:cNvPr>
          <p:cNvSpPr>
            <a:spLocks noGrp="1"/>
          </p:cNvSpPr>
          <p:nvPr/>
        </p:nvSpPr>
        <p:spPr>
          <a:xfrm>
            <a:off x="952500" y="2057400"/>
            <a:ext cx="2000250" cy="45720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Hommik</a:t>
            </a:r>
          </a:p>
        </p:txBody>
      </p:sp>
      <p:sp>
        <p:nvSpPr>
          <p:cNvPr id="7" name="Straight Connector 6">
            <a:extLst>
              <a:ext uri="{FF2B5EF4-FFF2-40B4-BE49-F238E27FC236}">
                <a16:creationId xmlns:a16="http://schemas.microsoft.com/office/drawing/2014/main" id="{E60BFFFE-D22C-456E-AB85-3184773C31BC}"/>
              </a:ext>
            </a:extLst>
          </p:cNvPr>
          <p:cNvSpPr>
            <a:spLocks noGrp="1"/>
          </p:cNvSpPr>
          <p:nvPr/>
        </p:nvSpPr>
        <p:spPr>
          <a:xfrm>
            <a:off x="3238500" y="2400300"/>
            <a:ext cx="7810500" cy="0"/>
          </a:xfrm>
          <a:prstGeom prst="line">
            <a:avLst/>
          </a:prstGeom>
          <a:noFill/>
          <a:ln w="19050">
            <a:solidFill>
              <a:srgbClr val="D5DEDF"/>
            </a:solidFill>
            <a:prstDash val="solid"/>
          </a:ln>
        </p:spPr>
      </p:sp>
      <p:sp>
        <p:nvSpPr>
          <p:cNvPr id="8" name="text">
            <a:extLst>
              <a:ext uri="{FF2B5EF4-FFF2-40B4-BE49-F238E27FC236}">
                <a16:creationId xmlns:a16="http://schemas.microsoft.com/office/drawing/2014/main" id="{1738308F-CB06-43AD-A435-84FA2886B4FA}"/>
              </a:ext>
            </a:extLst>
          </p:cNvPr>
          <p:cNvSpPr>
            <a:spLocks noGrp="1"/>
          </p:cNvSpPr>
          <p:nvPr/>
        </p:nvSpPr>
        <p:spPr>
          <a:xfrm>
            <a:off x="952500" y="2895600"/>
            <a:ext cx="2000250" cy="45720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Lõuna</a:t>
            </a:r>
          </a:p>
        </p:txBody>
      </p:sp>
      <p:sp>
        <p:nvSpPr>
          <p:cNvPr id="9" name="Straight Connector 8">
            <a:extLst>
              <a:ext uri="{FF2B5EF4-FFF2-40B4-BE49-F238E27FC236}">
                <a16:creationId xmlns:a16="http://schemas.microsoft.com/office/drawing/2014/main" id="{5B35CA12-17DF-47FA-A2FD-3FCC65817DBA}"/>
              </a:ext>
            </a:extLst>
          </p:cNvPr>
          <p:cNvSpPr>
            <a:spLocks noGrp="1"/>
          </p:cNvSpPr>
          <p:nvPr/>
        </p:nvSpPr>
        <p:spPr>
          <a:xfrm>
            <a:off x="3238500" y="3238500"/>
            <a:ext cx="7810500" cy="0"/>
          </a:xfrm>
          <a:prstGeom prst="line">
            <a:avLst/>
          </a:prstGeom>
          <a:noFill/>
          <a:ln w="19050">
            <a:solidFill>
              <a:srgbClr val="D5DEDF"/>
            </a:solidFill>
            <a:prstDash val="solid"/>
          </a:ln>
        </p:spPr>
      </p:sp>
      <p:sp>
        <p:nvSpPr>
          <p:cNvPr id="10" name="text">
            <a:extLst>
              <a:ext uri="{FF2B5EF4-FFF2-40B4-BE49-F238E27FC236}">
                <a16:creationId xmlns:a16="http://schemas.microsoft.com/office/drawing/2014/main" id="{89445420-E3EF-4739-8980-74CEB109D0B3}"/>
              </a:ext>
            </a:extLst>
          </p:cNvPr>
          <p:cNvSpPr>
            <a:spLocks noGrp="1"/>
          </p:cNvSpPr>
          <p:nvPr/>
        </p:nvSpPr>
        <p:spPr>
          <a:xfrm>
            <a:off x="952500" y="3733800"/>
            <a:ext cx="2000250" cy="45720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Õhtu</a:t>
            </a:r>
          </a:p>
        </p:txBody>
      </p:sp>
      <p:sp>
        <p:nvSpPr>
          <p:cNvPr id="11" name="Straight Connector 10">
            <a:extLst>
              <a:ext uri="{FF2B5EF4-FFF2-40B4-BE49-F238E27FC236}">
                <a16:creationId xmlns:a16="http://schemas.microsoft.com/office/drawing/2014/main" id="{AD23B0AA-B9C6-4D40-9230-BE1F67546B37}"/>
              </a:ext>
            </a:extLst>
          </p:cNvPr>
          <p:cNvSpPr>
            <a:spLocks noGrp="1"/>
          </p:cNvSpPr>
          <p:nvPr/>
        </p:nvSpPr>
        <p:spPr>
          <a:xfrm>
            <a:off x="3238500" y="4076700"/>
            <a:ext cx="7810500" cy="0"/>
          </a:xfrm>
          <a:prstGeom prst="line">
            <a:avLst/>
          </a:prstGeom>
          <a:noFill/>
          <a:ln w="19050">
            <a:solidFill>
              <a:srgbClr val="D5DEDF"/>
            </a:solidFill>
            <a:prstDash val="solid"/>
          </a:ln>
        </p:spPr>
      </p:sp>
      <p:sp>
        <p:nvSpPr>
          <p:cNvPr id="12" name="text">
            <a:extLst>
              <a:ext uri="{FF2B5EF4-FFF2-40B4-BE49-F238E27FC236}">
                <a16:creationId xmlns:a16="http://schemas.microsoft.com/office/drawing/2014/main" id="{CAD79DEA-07F0-4798-ACD7-2EE4EA61334A}"/>
              </a:ext>
            </a:extLst>
          </p:cNvPr>
          <p:cNvSpPr>
            <a:spLocks noGrp="1"/>
          </p:cNvSpPr>
          <p:nvPr/>
        </p:nvSpPr>
        <p:spPr>
          <a:xfrm>
            <a:off x="952500" y="4572000"/>
            <a:ext cx="2000250" cy="457200"/>
          </a:xfrm>
          <a:prstGeom prst="rect">
            <a:avLst/>
          </a:prstGeom>
          <a:noFill/>
          <a:ln w="0">
            <a:noFill/>
            <a:prstDash val="solid"/>
          </a:ln>
        </p:spPr>
        <p:txBody>
          <a:bodyPr anchor="ctr"/>
          <a:lstStyle/>
          <a:p>
            <a:pPr algn="r">
              <a:buNone/>
              <a:defRPr sz="1650" b="1">
                <a:solidFill>
                  <a:srgbClr val="1F6F78"/>
                </a:solidFill>
              </a:defRPr>
            </a:pPr>
            <a:r>
              <a:rPr sz="1650" b="1">
                <a:solidFill>
                  <a:srgbClr val="1F6F78"/>
                </a:solidFill>
              </a:rPr>
              <a:t>Joogid ja vahepalad</a:t>
            </a:r>
          </a:p>
        </p:txBody>
      </p:sp>
      <p:sp>
        <p:nvSpPr>
          <p:cNvPr id="13" name="Straight Connector 12">
            <a:extLst>
              <a:ext uri="{FF2B5EF4-FFF2-40B4-BE49-F238E27FC236}">
                <a16:creationId xmlns:a16="http://schemas.microsoft.com/office/drawing/2014/main" id="{ACE59F16-152E-48A4-B5DC-1E1FD4D40A5C}"/>
              </a:ext>
            </a:extLst>
          </p:cNvPr>
          <p:cNvSpPr>
            <a:spLocks noGrp="1"/>
          </p:cNvSpPr>
          <p:nvPr/>
        </p:nvSpPr>
        <p:spPr>
          <a:xfrm>
            <a:off x="3238500" y="4914900"/>
            <a:ext cx="7810500" cy="0"/>
          </a:xfrm>
          <a:prstGeom prst="line">
            <a:avLst/>
          </a:prstGeom>
          <a:noFill/>
          <a:ln w="19050">
            <a:solidFill>
              <a:srgbClr val="D5DEDF"/>
            </a:solidFill>
            <a:prstDash val="solid"/>
          </a:ln>
        </p:spPr>
      </p:sp>
      <p:sp>
        <p:nvSpPr>
          <p:cNvPr id="14" name="text">
            <a:extLst>
              <a:ext uri="{FF2B5EF4-FFF2-40B4-BE49-F238E27FC236}">
                <a16:creationId xmlns:a16="http://schemas.microsoft.com/office/drawing/2014/main" id="{54FD666C-4F7F-4413-A12E-E57A954B0408}"/>
              </a:ext>
            </a:extLst>
          </p:cNvPr>
          <p:cNvSpPr>
            <a:spLocks noGrp="1"/>
          </p:cNvSpPr>
          <p:nvPr/>
        </p:nvSpPr>
        <p:spPr>
          <a:xfrm>
            <a:off x="1714500" y="5467350"/>
            <a:ext cx="8763000" cy="400050"/>
          </a:xfrm>
          <a:prstGeom prst="rect">
            <a:avLst/>
          </a:prstGeom>
          <a:noFill/>
          <a:ln w="0">
            <a:noFill/>
            <a:prstDash val="solid"/>
          </a:ln>
        </p:spPr>
        <p:txBody>
          <a:bodyPr anchor="ctr"/>
          <a:lstStyle/>
          <a:p>
            <a:pPr algn="ctr">
              <a:buNone/>
              <a:defRPr sz="1575" b="1">
                <a:solidFill>
                  <a:srgbClr val="173B45"/>
                </a:solidFill>
              </a:defRPr>
            </a:pPr>
            <a:r>
              <a:rPr sz="1575" b="1">
                <a:solidFill>
                  <a:srgbClr val="173B45"/>
                </a:solidFill>
              </a:rPr>
              <a:t>Arvestage vee, valmistamise, laste, tervise ja lemmikloomadega.</a:t>
            </a:r>
          </a:p>
        </p:txBody>
      </p:sp>
    </p:spTree>
    <p:extLst>
      <p:ext uri="{BB962C8B-B14F-4D97-AF65-F5344CB8AC3E}">
        <p14:creationId xmlns:p14="http://schemas.microsoft.com/office/powerpoint/2010/main" val="221623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ADFF9997-5AA5-4FB0-8EE7-D9D32F0E09C4}"/>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KODU</a:t>
            </a:r>
          </a:p>
        </p:txBody>
      </p:sp>
      <p:sp>
        <p:nvSpPr>
          <p:cNvPr id="2" name="Straight Connector 1">
            <a:extLst>
              <a:ext uri="{FF2B5EF4-FFF2-40B4-BE49-F238E27FC236}">
                <a16:creationId xmlns:a16="http://schemas.microsoft.com/office/drawing/2014/main" id="{51ABB456-D3DA-4C1A-BE49-6937398DE99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A21ADFE6-E78C-464B-91C9-749DAC7BAA32}"/>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420D4E76-8563-4287-B0F1-51938B741988}"/>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19</a:t>
            </a:r>
          </a:p>
        </p:txBody>
      </p:sp>
      <p:sp>
        <p:nvSpPr>
          <p:cNvPr id="5" name="text">
            <a:extLst>
              <a:ext uri="{FF2B5EF4-FFF2-40B4-BE49-F238E27FC236}">
                <a16:creationId xmlns:a16="http://schemas.microsoft.com/office/drawing/2014/main" id="{6E4CB018-166D-41B7-B445-154A6CBEA3F3}"/>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dirty="0" err="1">
                <a:solidFill>
                  <a:srgbClr val="173B45"/>
                </a:solidFill>
              </a:rPr>
              <a:t>Elektrita</a:t>
            </a:r>
            <a:r>
              <a:rPr sz="2850" b="1" dirty="0">
                <a:solidFill>
                  <a:srgbClr val="173B45"/>
                </a:solidFill>
              </a:rPr>
              <a:t> </a:t>
            </a:r>
            <a:r>
              <a:rPr sz="2850" b="1" dirty="0" err="1">
                <a:solidFill>
                  <a:srgbClr val="173B45"/>
                </a:solidFill>
              </a:rPr>
              <a:t>kodus</a:t>
            </a:r>
            <a:r>
              <a:rPr sz="2850" b="1" dirty="0">
                <a:solidFill>
                  <a:srgbClr val="173B45"/>
                </a:solidFill>
              </a:rPr>
              <a:t> </a:t>
            </a:r>
            <a:r>
              <a:rPr sz="2850" b="1" dirty="0" err="1">
                <a:solidFill>
                  <a:srgbClr val="173B45"/>
                </a:solidFill>
              </a:rPr>
              <a:t>säästa</a:t>
            </a:r>
            <a:r>
              <a:rPr sz="2850" b="1" dirty="0">
                <a:solidFill>
                  <a:srgbClr val="173B45"/>
                </a:solidFill>
              </a:rPr>
              <a:t> </a:t>
            </a:r>
            <a:r>
              <a:rPr sz="2850" b="1" dirty="0" err="1">
                <a:solidFill>
                  <a:srgbClr val="173B45"/>
                </a:solidFill>
              </a:rPr>
              <a:t>olemasolevat</a:t>
            </a:r>
            <a:r>
              <a:rPr sz="2850" b="1" dirty="0">
                <a:solidFill>
                  <a:srgbClr val="173B45"/>
                </a:solidFill>
              </a:rPr>
              <a:t> </a:t>
            </a:r>
            <a:r>
              <a:rPr lang="et-EE" sz="2850" b="1" dirty="0">
                <a:solidFill>
                  <a:srgbClr val="173B45"/>
                </a:solidFill>
              </a:rPr>
              <a:t>salvestatud </a:t>
            </a:r>
            <a:r>
              <a:rPr sz="2850" b="1" dirty="0" err="1">
                <a:solidFill>
                  <a:srgbClr val="173B45"/>
                </a:solidFill>
              </a:rPr>
              <a:t>energiat</a:t>
            </a:r>
            <a:endParaRPr sz="2850" b="1" dirty="0">
              <a:solidFill>
                <a:srgbClr val="173B45"/>
              </a:solidFill>
            </a:endParaRPr>
          </a:p>
        </p:txBody>
      </p:sp>
      <p:sp>
        <p:nvSpPr>
          <p:cNvPr id="6" name="text">
            <a:extLst>
              <a:ext uri="{FF2B5EF4-FFF2-40B4-BE49-F238E27FC236}">
                <a16:creationId xmlns:a16="http://schemas.microsoft.com/office/drawing/2014/main" id="{3882F1A4-5B16-42F9-8E55-7274490112A6}"/>
              </a:ext>
            </a:extLst>
          </p:cNvPr>
          <p:cNvSpPr>
            <a:spLocks noGrp="1"/>
          </p:cNvSpPr>
          <p:nvPr/>
        </p:nvSpPr>
        <p:spPr>
          <a:xfrm>
            <a:off x="1143000" y="1952625"/>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7" name="text">
            <a:extLst>
              <a:ext uri="{FF2B5EF4-FFF2-40B4-BE49-F238E27FC236}">
                <a16:creationId xmlns:a16="http://schemas.microsoft.com/office/drawing/2014/main" id="{23A27C52-4E0B-42C9-B2FF-87A2130138DF}"/>
              </a:ext>
            </a:extLst>
          </p:cNvPr>
          <p:cNvSpPr>
            <a:spLocks noGrp="1"/>
          </p:cNvSpPr>
          <p:nvPr/>
        </p:nvSpPr>
        <p:spPr>
          <a:xfrm>
            <a:off x="1466850" y="1952625"/>
            <a:ext cx="9582150" cy="704850"/>
          </a:xfrm>
          <a:prstGeom prst="rect">
            <a:avLst/>
          </a:prstGeom>
          <a:noFill/>
          <a:ln w="0">
            <a:noFill/>
            <a:prstDash val="solid"/>
          </a:ln>
        </p:spPr>
        <p:txBody>
          <a:bodyPr anchor="t"/>
          <a:lstStyle/>
          <a:p>
            <a:pPr algn="l">
              <a:buNone/>
              <a:defRPr sz="1725" b="0">
                <a:solidFill>
                  <a:srgbClr val="111111"/>
                </a:solidFill>
              </a:defRPr>
            </a:pPr>
            <a:r>
              <a:rPr sz="1725" b="0" dirty="0" err="1">
                <a:solidFill>
                  <a:srgbClr val="111111"/>
                </a:solidFill>
              </a:rPr>
              <a:t>Lülita</a:t>
            </a:r>
            <a:r>
              <a:rPr sz="1725" b="0" dirty="0">
                <a:solidFill>
                  <a:srgbClr val="111111"/>
                </a:solidFill>
              </a:rPr>
              <a:t> </a:t>
            </a:r>
            <a:r>
              <a:rPr sz="1725" b="0" dirty="0" err="1">
                <a:solidFill>
                  <a:srgbClr val="111111"/>
                </a:solidFill>
              </a:rPr>
              <a:t>elektriseadmed</a:t>
            </a:r>
            <a:r>
              <a:rPr sz="1725" b="0" dirty="0">
                <a:solidFill>
                  <a:srgbClr val="111111"/>
                </a:solidFill>
              </a:rPr>
              <a:t> </a:t>
            </a:r>
            <a:r>
              <a:rPr sz="1725" b="0" dirty="0" err="1">
                <a:solidFill>
                  <a:srgbClr val="111111"/>
                </a:solidFill>
              </a:rPr>
              <a:t>välja</a:t>
            </a:r>
            <a:r>
              <a:rPr lang="et-EE" sz="1725" b="0" dirty="0">
                <a:solidFill>
                  <a:srgbClr val="111111"/>
                </a:solidFill>
              </a:rPr>
              <a:t> (kuumenevad seadmed, tundlik elektroonika)</a:t>
            </a:r>
            <a:endParaRPr sz="1725" b="0" dirty="0">
              <a:solidFill>
                <a:srgbClr val="111111"/>
              </a:solidFill>
            </a:endParaRPr>
          </a:p>
        </p:txBody>
      </p:sp>
      <p:sp>
        <p:nvSpPr>
          <p:cNvPr id="8" name="text">
            <a:extLst>
              <a:ext uri="{FF2B5EF4-FFF2-40B4-BE49-F238E27FC236}">
                <a16:creationId xmlns:a16="http://schemas.microsoft.com/office/drawing/2014/main" id="{09CB5DA6-D533-4CBA-970D-EB8D760E19F0}"/>
              </a:ext>
            </a:extLst>
          </p:cNvPr>
          <p:cNvSpPr>
            <a:spLocks noGrp="1"/>
          </p:cNvSpPr>
          <p:nvPr/>
        </p:nvSpPr>
        <p:spPr>
          <a:xfrm>
            <a:off x="1143000" y="2695575"/>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9" name="text">
            <a:extLst>
              <a:ext uri="{FF2B5EF4-FFF2-40B4-BE49-F238E27FC236}">
                <a16:creationId xmlns:a16="http://schemas.microsoft.com/office/drawing/2014/main" id="{011815A8-B485-4E7E-BA15-69EE8C333E99}"/>
              </a:ext>
            </a:extLst>
          </p:cNvPr>
          <p:cNvSpPr>
            <a:spLocks noGrp="1"/>
          </p:cNvSpPr>
          <p:nvPr/>
        </p:nvSpPr>
        <p:spPr>
          <a:xfrm>
            <a:off x="1466850" y="2695575"/>
            <a:ext cx="95821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Hoia külmkapi ja sügavkülmiku uksed kinni</a:t>
            </a:r>
          </a:p>
        </p:txBody>
      </p:sp>
      <p:sp>
        <p:nvSpPr>
          <p:cNvPr id="10" name="text">
            <a:extLst>
              <a:ext uri="{FF2B5EF4-FFF2-40B4-BE49-F238E27FC236}">
                <a16:creationId xmlns:a16="http://schemas.microsoft.com/office/drawing/2014/main" id="{3F46D826-B49A-4E7D-A811-5088AEAC9142}"/>
              </a:ext>
            </a:extLst>
          </p:cNvPr>
          <p:cNvSpPr>
            <a:spLocks noGrp="1"/>
          </p:cNvSpPr>
          <p:nvPr/>
        </p:nvSpPr>
        <p:spPr>
          <a:xfrm>
            <a:off x="1143000" y="3438525"/>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1" name="text">
            <a:extLst>
              <a:ext uri="{FF2B5EF4-FFF2-40B4-BE49-F238E27FC236}">
                <a16:creationId xmlns:a16="http://schemas.microsoft.com/office/drawing/2014/main" id="{536E12E4-0902-4154-A641-76BD88C87906}"/>
              </a:ext>
            </a:extLst>
          </p:cNvPr>
          <p:cNvSpPr>
            <a:spLocks noGrp="1"/>
          </p:cNvSpPr>
          <p:nvPr/>
        </p:nvSpPr>
        <p:spPr>
          <a:xfrm>
            <a:off x="1466850" y="3438525"/>
            <a:ext cx="95821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Koonda pere võimalusel ühte sooja ruumi</a:t>
            </a:r>
          </a:p>
        </p:txBody>
      </p:sp>
      <p:sp>
        <p:nvSpPr>
          <p:cNvPr id="12" name="text">
            <a:extLst>
              <a:ext uri="{FF2B5EF4-FFF2-40B4-BE49-F238E27FC236}">
                <a16:creationId xmlns:a16="http://schemas.microsoft.com/office/drawing/2014/main" id="{2B701825-BFEA-41D2-8F1D-4AC276D93875}"/>
              </a:ext>
            </a:extLst>
          </p:cNvPr>
          <p:cNvSpPr>
            <a:spLocks noGrp="1"/>
          </p:cNvSpPr>
          <p:nvPr/>
        </p:nvSpPr>
        <p:spPr>
          <a:xfrm>
            <a:off x="1143000" y="4181475"/>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3" name="text">
            <a:extLst>
              <a:ext uri="{FF2B5EF4-FFF2-40B4-BE49-F238E27FC236}">
                <a16:creationId xmlns:a16="http://schemas.microsoft.com/office/drawing/2014/main" id="{5FF92F67-D432-4F7D-9B7A-D5C03D2C1296}"/>
              </a:ext>
            </a:extLst>
          </p:cNvPr>
          <p:cNvSpPr>
            <a:spLocks noGrp="1"/>
          </p:cNvSpPr>
          <p:nvPr/>
        </p:nvSpPr>
        <p:spPr>
          <a:xfrm>
            <a:off x="1466850" y="4181475"/>
            <a:ext cx="95821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Kasuta telefoni, akusid ja patareisid säästlikult</a:t>
            </a:r>
          </a:p>
        </p:txBody>
      </p:sp>
      <p:sp>
        <p:nvSpPr>
          <p:cNvPr id="14" name="text">
            <a:extLst>
              <a:ext uri="{FF2B5EF4-FFF2-40B4-BE49-F238E27FC236}">
                <a16:creationId xmlns:a16="http://schemas.microsoft.com/office/drawing/2014/main" id="{1C6B983D-5B01-45F0-A984-001D425CC502}"/>
              </a:ext>
            </a:extLst>
          </p:cNvPr>
          <p:cNvSpPr>
            <a:spLocks noGrp="1"/>
          </p:cNvSpPr>
          <p:nvPr/>
        </p:nvSpPr>
        <p:spPr>
          <a:xfrm>
            <a:off x="1143000" y="4924425"/>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5" name="text">
            <a:extLst>
              <a:ext uri="{FF2B5EF4-FFF2-40B4-BE49-F238E27FC236}">
                <a16:creationId xmlns:a16="http://schemas.microsoft.com/office/drawing/2014/main" id="{7C5C13C5-6F8B-40C2-94D2-3FB4AB388EF1}"/>
              </a:ext>
            </a:extLst>
          </p:cNvPr>
          <p:cNvSpPr>
            <a:spLocks noGrp="1"/>
          </p:cNvSpPr>
          <p:nvPr/>
        </p:nvSpPr>
        <p:spPr>
          <a:xfrm>
            <a:off x="1466850" y="4924425"/>
            <a:ext cx="95821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Kontrolli, kas välisuks, värav, vesi ja kanalisatsioon sõltuvad elektrist</a:t>
            </a:r>
          </a:p>
        </p:txBody>
      </p:sp>
    </p:spTree>
    <p:extLst>
      <p:ext uri="{BB962C8B-B14F-4D97-AF65-F5344CB8AC3E}">
        <p14:creationId xmlns:p14="http://schemas.microsoft.com/office/powerpoint/2010/main" val="271638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A17D8717-90F1-4139-B041-CC09C465991C}"/>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E8F2F3"/>
                </a:solidFill>
              </a:defRPr>
            </a:pPr>
            <a:r>
              <a:rPr sz="975" b="1">
                <a:solidFill>
                  <a:srgbClr val="E8F2F3"/>
                </a:solidFill>
              </a:rPr>
              <a:t>PAUS</a:t>
            </a:r>
          </a:p>
        </p:txBody>
      </p:sp>
      <p:sp>
        <p:nvSpPr>
          <p:cNvPr id="2" name="Straight Connector 1">
            <a:extLst>
              <a:ext uri="{FF2B5EF4-FFF2-40B4-BE49-F238E27FC236}">
                <a16:creationId xmlns:a16="http://schemas.microsoft.com/office/drawing/2014/main" id="{C2A0944F-50C9-4B56-9E22-EE19FFB32CC8}"/>
              </a:ext>
            </a:extLst>
          </p:cNvPr>
          <p:cNvSpPr>
            <a:spLocks noGrp="1"/>
          </p:cNvSpPr>
          <p:nvPr/>
        </p:nvSpPr>
        <p:spPr>
          <a:xfrm>
            <a:off x="647700" y="6457950"/>
            <a:ext cx="10896600" cy="0"/>
          </a:xfrm>
          <a:prstGeom prst="line">
            <a:avLst/>
          </a:prstGeom>
          <a:noFill/>
          <a:ln w="9525">
            <a:solidFill>
              <a:srgbClr val="42636B"/>
            </a:solidFill>
            <a:prstDash val="solid"/>
          </a:ln>
        </p:spPr>
      </p:sp>
      <p:sp>
        <p:nvSpPr>
          <p:cNvPr id="3" name="text">
            <a:extLst>
              <a:ext uri="{FF2B5EF4-FFF2-40B4-BE49-F238E27FC236}">
                <a16:creationId xmlns:a16="http://schemas.microsoft.com/office/drawing/2014/main" id="{CFA12D69-4A63-4BEB-BED5-69F5B784EC40}"/>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E8F2F3"/>
                </a:solidFill>
              </a:defRPr>
            </a:pPr>
            <a:r>
              <a:rPr sz="750" b="1">
                <a:solidFill>
                  <a:srgbClr val="E8F2F3"/>
                </a:solidFill>
              </a:rPr>
              <a:t>VALMIS KRIISIKS</a:t>
            </a:r>
          </a:p>
        </p:txBody>
      </p:sp>
      <p:sp>
        <p:nvSpPr>
          <p:cNvPr id="4" name="text">
            <a:extLst>
              <a:ext uri="{FF2B5EF4-FFF2-40B4-BE49-F238E27FC236}">
                <a16:creationId xmlns:a16="http://schemas.microsoft.com/office/drawing/2014/main" id="{F5AC47B7-1757-44BD-BF6B-D8067940D7EC}"/>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E8F2F3"/>
                </a:solidFill>
              </a:defRPr>
            </a:pPr>
            <a:r>
              <a:rPr sz="825" b="0">
                <a:solidFill>
                  <a:srgbClr val="E8F2F3"/>
                </a:solidFill>
              </a:rPr>
              <a:t>20</a:t>
            </a:r>
          </a:p>
        </p:txBody>
      </p:sp>
      <p:sp>
        <p:nvSpPr>
          <p:cNvPr id="5" name="text">
            <a:extLst>
              <a:ext uri="{FF2B5EF4-FFF2-40B4-BE49-F238E27FC236}">
                <a16:creationId xmlns:a16="http://schemas.microsoft.com/office/drawing/2014/main" id="{4C84EEF6-8096-491E-8398-31DDC7094E77}"/>
              </a:ext>
            </a:extLst>
          </p:cNvPr>
          <p:cNvSpPr>
            <a:spLocks noGrp="1"/>
          </p:cNvSpPr>
          <p:nvPr/>
        </p:nvSpPr>
        <p:spPr>
          <a:xfrm>
            <a:off x="952500" y="2019300"/>
            <a:ext cx="10287000" cy="819150"/>
          </a:xfrm>
          <a:prstGeom prst="rect">
            <a:avLst/>
          </a:prstGeom>
          <a:noFill/>
          <a:ln w="0">
            <a:noFill/>
            <a:prstDash val="solid"/>
          </a:ln>
        </p:spPr>
        <p:txBody>
          <a:bodyPr anchor="ctr"/>
          <a:lstStyle/>
          <a:p>
            <a:pPr algn="ctr">
              <a:buNone/>
              <a:defRPr sz="4350" b="1">
                <a:solidFill>
                  <a:srgbClr val="FFFFFF"/>
                </a:solidFill>
              </a:defRPr>
            </a:pPr>
            <a:r>
              <a:rPr sz="4350" b="1">
                <a:solidFill>
                  <a:srgbClr val="FFFFFF"/>
                </a:solidFill>
              </a:rPr>
              <a:t>10 MINUTIT</a:t>
            </a:r>
          </a:p>
        </p:txBody>
      </p:sp>
      <p:sp>
        <p:nvSpPr>
          <p:cNvPr id="6" name="text">
            <a:extLst>
              <a:ext uri="{FF2B5EF4-FFF2-40B4-BE49-F238E27FC236}">
                <a16:creationId xmlns:a16="http://schemas.microsoft.com/office/drawing/2014/main" id="{16D4D70C-67F8-4A12-A8C1-6CB87096238A}"/>
              </a:ext>
            </a:extLst>
          </p:cNvPr>
          <p:cNvSpPr>
            <a:spLocks noGrp="1"/>
          </p:cNvSpPr>
          <p:nvPr/>
        </p:nvSpPr>
        <p:spPr>
          <a:xfrm>
            <a:off x="952500" y="3143250"/>
            <a:ext cx="10287000" cy="495300"/>
          </a:xfrm>
          <a:prstGeom prst="rect">
            <a:avLst/>
          </a:prstGeom>
          <a:noFill/>
          <a:ln w="0">
            <a:noFill/>
            <a:prstDash val="solid"/>
          </a:ln>
        </p:spPr>
        <p:txBody>
          <a:bodyPr anchor="ctr"/>
          <a:lstStyle/>
          <a:p>
            <a:pPr algn="ctr">
              <a:buNone/>
              <a:defRPr sz="1950" b="0">
                <a:solidFill>
                  <a:srgbClr val="E8F2F3"/>
                </a:solidFill>
              </a:defRPr>
            </a:pPr>
            <a:r>
              <a:rPr sz="1950" b="0">
                <a:solidFill>
                  <a:srgbClr val="E8F2F3"/>
                </a:solidFill>
              </a:rPr>
              <a:t>Jäta töövihik lauale avatuna.</a:t>
            </a:r>
          </a:p>
        </p:txBody>
      </p:sp>
      <p:sp>
        <p:nvSpPr>
          <p:cNvPr id="7" name="text">
            <a:extLst>
              <a:ext uri="{FF2B5EF4-FFF2-40B4-BE49-F238E27FC236}">
                <a16:creationId xmlns:a16="http://schemas.microsoft.com/office/drawing/2014/main" id="{9F3EEAB9-EB6F-453A-8AD2-3D78460C91E7}"/>
              </a:ext>
            </a:extLst>
          </p:cNvPr>
          <p:cNvSpPr>
            <a:spLocks noGrp="1"/>
          </p:cNvSpPr>
          <p:nvPr/>
        </p:nvSpPr>
        <p:spPr>
          <a:xfrm>
            <a:off x="952500" y="4057650"/>
            <a:ext cx="10287000" cy="400050"/>
          </a:xfrm>
          <a:prstGeom prst="rect">
            <a:avLst/>
          </a:prstGeom>
          <a:noFill/>
          <a:ln w="0">
            <a:noFill/>
            <a:prstDash val="solid"/>
          </a:ln>
        </p:spPr>
        <p:txBody>
          <a:bodyPr anchor="ctr"/>
          <a:lstStyle/>
          <a:p>
            <a:pPr algn="ctr">
              <a:buNone/>
              <a:defRPr sz="1800" b="1">
                <a:solidFill>
                  <a:srgbClr val="F4B18F"/>
                </a:solidFill>
              </a:defRPr>
            </a:pPr>
            <a:r>
              <a:rPr sz="1800" b="1">
                <a:solidFill>
                  <a:srgbClr val="F4B18F"/>
                </a:solidFill>
              </a:rPr>
              <a:t>Tagasi kell 11.45</a:t>
            </a:r>
          </a:p>
        </p:txBody>
      </p:sp>
    </p:spTree>
    <p:extLst>
      <p:ext uri="{BB962C8B-B14F-4D97-AF65-F5344CB8AC3E}">
        <p14:creationId xmlns:p14="http://schemas.microsoft.com/office/powerpoint/2010/main" val="1428468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21541F4C-7F67-4672-A1D6-824773C9B449}"/>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ÜKS NÄDAL</a:t>
            </a:r>
          </a:p>
        </p:txBody>
      </p:sp>
      <p:sp>
        <p:nvSpPr>
          <p:cNvPr id="2" name="Straight Connector 1">
            <a:extLst>
              <a:ext uri="{FF2B5EF4-FFF2-40B4-BE49-F238E27FC236}">
                <a16:creationId xmlns:a16="http://schemas.microsoft.com/office/drawing/2014/main" id="{2FC8B653-9C61-422D-9D4D-DCEE8E3282C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9D53B65E-FCC7-4016-9942-6C39EF5BE124}"/>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B9522557-B62E-4CCE-A9C2-35F3492D9AF4}"/>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21</a:t>
            </a:r>
          </a:p>
        </p:txBody>
      </p:sp>
      <p:sp>
        <p:nvSpPr>
          <p:cNvPr id="5" name="text">
            <a:extLst>
              <a:ext uri="{FF2B5EF4-FFF2-40B4-BE49-F238E27FC236}">
                <a16:creationId xmlns:a16="http://schemas.microsoft.com/office/drawing/2014/main" id="{F5D20AD2-DFF2-41FC-92EB-297FDDA06DBC}"/>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Eesmärk on vähemalt nädal iseseisvat toimepidevust</a:t>
            </a:r>
          </a:p>
        </p:txBody>
      </p:sp>
      <p:sp>
        <p:nvSpPr>
          <p:cNvPr id="6" name="text">
            <a:extLst>
              <a:ext uri="{FF2B5EF4-FFF2-40B4-BE49-F238E27FC236}">
                <a16:creationId xmlns:a16="http://schemas.microsoft.com/office/drawing/2014/main" id="{2B4B24A1-2916-4BB2-B990-FE3666B94891}"/>
              </a:ext>
            </a:extLst>
          </p:cNvPr>
          <p:cNvSpPr>
            <a:spLocks noGrp="1"/>
          </p:cNvSpPr>
          <p:nvPr/>
        </p:nvSpPr>
        <p:spPr>
          <a:xfrm>
            <a:off x="952500" y="1866900"/>
            <a:ext cx="3143250" cy="2190750"/>
          </a:xfrm>
          <a:prstGeom prst="rect">
            <a:avLst/>
          </a:prstGeom>
          <a:noFill/>
          <a:ln w="0">
            <a:noFill/>
            <a:prstDash val="solid"/>
          </a:ln>
        </p:spPr>
        <p:txBody>
          <a:bodyPr anchor="ctr"/>
          <a:lstStyle/>
          <a:p>
            <a:pPr algn="ctr">
              <a:buNone/>
              <a:defRPr sz="12750" b="1">
                <a:solidFill>
                  <a:srgbClr val="D26A3A"/>
                </a:solidFill>
              </a:defRPr>
            </a:pPr>
            <a:r>
              <a:rPr sz="12750" b="1">
                <a:solidFill>
                  <a:srgbClr val="D26A3A"/>
                </a:solidFill>
              </a:rPr>
              <a:t>7</a:t>
            </a:r>
          </a:p>
        </p:txBody>
      </p:sp>
      <p:sp>
        <p:nvSpPr>
          <p:cNvPr id="7" name="text">
            <a:extLst>
              <a:ext uri="{FF2B5EF4-FFF2-40B4-BE49-F238E27FC236}">
                <a16:creationId xmlns:a16="http://schemas.microsoft.com/office/drawing/2014/main" id="{44F66429-BCEE-49FD-B440-388DF447DF4B}"/>
              </a:ext>
            </a:extLst>
          </p:cNvPr>
          <p:cNvSpPr>
            <a:spLocks noGrp="1"/>
          </p:cNvSpPr>
          <p:nvPr/>
        </p:nvSpPr>
        <p:spPr>
          <a:xfrm>
            <a:off x="952500" y="4057650"/>
            <a:ext cx="3143250" cy="571500"/>
          </a:xfrm>
          <a:prstGeom prst="rect">
            <a:avLst/>
          </a:prstGeom>
          <a:noFill/>
          <a:ln w="0">
            <a:noFill/>
            <a:prstDash val="solid"/>
          </a:ln>
        </p:spPr>
        <p:txBody>
          <a:bodyPr anchor="ctr"/>
          <a:lstStyle/>
          <a:p>
            <a:pPr algn="ctr">
              <a:buNone/>
              <a:defRPr sz="2700" b="1">
                <a:solidFill>
                  <a:srgbClr val="173B45"/>
                </a:solidFill>
              </a:defRPr>
            </a:pPr>
            <a:r>
              <a:rPr sz="2700" b="1">
                <a:solidFill>
                  <a:srgbClr val="173B45"/>
                </a:solidFill>
              </a:rPr>
              <a:t>PÄEVA</a:t>
            </a:r>
          </a:p>
        </p:txBody>
      </p:sp>
      <p:sp>
        <p:nvSpPr>
          <p:cNvPr id="8" name="text">
            <a:extLst>
              <a:ext uri="{FF2B5EF4-FFF2-40B4-BE49-F238E27FC236}">
                <a16:creationId xmlns:a16="http://schemas.microsoft.com/office/drawing/2014/main" id="{6F685F31-B06D-4310-9ED9-D09F8D8FB54A}"/>
              </a:ext>
            </a:extLst>
          </p:cNvPr>
          <p:cNvSpPr>
            <a:spLocks noGrp="1"/>
          </p:cNvSpPr>
          <p:nvPr/>
        </p:nvSpPr>
        <p:spPr>
          <a:xfrm>
            <a:off x="5334000" y="18478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9" name="text">
            <a:extLst>
              <a:ext uri="{FF2B5EF4-FFF2-40B4-BE49-F238E27FC236}">
                <a16:creationId xmlns:a16="http://schemas.microsoft.com/office/drawing/2014/main" id="{78B874CF-E6FF-4FE4-BC40-5161583C6F11}"/>
              </a:ext>
            </a:extLst>
          </p:cNvPr>
          <p:cNvSpPr>
            <a:spLocks noGrp="1"/>
          </p:cNvSpPr>
          <p:nvPr/>
        </p:nvSpPr>
        <p:spPr>
          <a:xfrm>
            <a:off x="5657850" y="1847850"/>
            <a:ext cx="5391150" cy="64770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vesi ja toit</a:t>
            </a:r>
          </a:p>
        </p:txBody>
      </p:sp>
      <p:sp>
        <p:nvSpPr>
          <p:cNvPr id="10" name="text">
            <a:extLst>
              <a:ext uri="{FF2B5EF4-FFF2-40B4-BE49-F238E27FC236}">
                <a16:creationId xmlns:a16="http://schemas.microsoft.com/office/drawing/2014/main" id="{E93FC5C1-906A-44C3-B4F6-331C22C3A0A0}"/>
              </a:ext>
            </a:extLst>
          </p:cNvPr>
          <p:cNvSpPr>
            <a:spLocks noGrp="1"/>
          </p:cNvSpPr>
          <p:nvPr/>
        </p:nvSpPr>
        <p:spPr>
          <a:xfrm>
            <a:off x="5334000" y="25336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1" name="text">
            <a:extLst>
              <a:ext uri="{FF2B5EF4-FFF2-40B4-BE49-F238E27FC236}">
                <a16:creationId xmlns:a16="http://schemas.microsoft.com/office/drawing/2014/main" id="{3A8FC4A4-E657-448E-B00C-451E6E039CA7}"/>
              </a:ext>
            </a:extLst>
          </p:cNvPr>
          <p:cNvSpPr>
            <a:spLocks noGrp="1"/>
          </p:cNvSpPr>
          <p:nvPr/>
        </p:nvSpPr>
        <p:spPr>
          <a:xfrm>
            <a:off x="5657850" y="2533650"/>
            <a:ext cx="5391150" cy="64770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ravimid ja tervisevajadused</a:t>
            </a:r>
          </a:p>
        </p:txBody>
      </p:sp>
      <p:sp>
        <p:nvSpPr>
          <p:cNvPr id="12" name="text">
            <a:extLst>
              <a:ext uri="{FF2B5EF4-FFF2-40B4-BE49-F238E27FC236}">
                <a16:creationId xmlns:a16="http://schemas.microsoft.com/office/drawing/2014/main" id="{77010FE2-1260-4EA7-B4E2-985E8BACEA66}"/>
              </a:ext>
            </a:extLst>
          </p:cNvPr>
          <p:cNvSpPr>
            <a:spLocks noGrp="1"/>
          </p:cNvSpPr>
          <p:nvPr/>
        </p:nvSpPr>
        <p:spPr>
          <a:xfrm>
            <a:off x="5334000" y="32194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3" name="text">
            <a:extLst>
              <a:ext uri="{FF2B5EF4-FFF2-40B4-BE49-F238E27FC236}">
                <a16:creationId xmlns:a16="http://schemas.microsoft.com/office/drawing/2014/main" id="{16A9337F-5C07-4AD3-88A6-2E853694218E}"/>
              </a:ext>
            </a:extLst>
          </p:cNvPr>
          <p:cNvSpPr>
            <a:spLocks noGrp="1"/>
          </p:cNvSpPr>
          <p:nvPr/>
        </p:nvSpPr>
        <p:spPr>
          <a:xfrm>
            <a:off x="5657850" y="3219450"/>
            <a:ext cx="5391150" cy="64770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valgus, info ja laadimine</a:t>
            </a:r>
          </a:p>
        </p:txBody>
      </p:sp>
      <p:sp>
        <p:nvSpPr>
          <p:cNvPr id="14" name="text">
            <a:extLst>
              <a:ext uri="{FF2B5EF4-FFF2-40B4-BE49-F238E27FC236}">
                <a16:creationId xmlns:a16="http://schemas.microsoft.com/office/drawing/2014/main" id="{B8F0DB74-B38D-4025-AD15-4754077C8A91}"/>
              </a:ext>
            </a:extLst>
          </p:cNvPr>
          <p:cNvSpPr>
            <a:spLocks noGrp="1"/>
          </p:cNvSpPr>
          <p:nvPr/>
        </p:nvSpPr>
        <p:spPr>
          <a:xfrm>
            <a:off x="5334000" y="39052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5" name="text">
            <a:extLst>
              <a:ext uri="{FF2B5EF4-FFF2-40B4-BE49-F238E27FC236}">
                <a16:creationId xmlns:a16="http://schemas.microsoft.com/office/drawing/2014/main" id="{67AB0C59-0B2B-490C-805A-B0C72E8D8162}"/>
              </a:ext>
            </a:extLst>
          </p:cNvPr>
          <p:cNvSpPr>
            <a:spLocks noGrp="1"/>
          </p:cNvSpPr>
          <p:nvPr/>
        </p:nvSpPr>
        <p:spPr>
          <a:xfrm>
            <a:off x="5657850" y="3905250"/>
            <a:ext cx="5391150" cy="64770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soojus, hügieen ja maksmine</a:t>
            </a:r>
          </a:p>
        </p:txBody>
      </p:sp>
      <p:sp>
        <p:nvSpPr>
          <p:cNvPr id="16" name="text">
            <a:extLst>
              <a:ext uri="{FF2B5EF4-FFF2-40B4-BE49-F238E27FC236}">
                <a16:creationId xmlns:a16="http://schemas.microsoft.com/office/drawing/2014/main" id="{EEB62901-CD55-45A7-9523-0017F1CF41C6}"/>
              </a:ext>
            </a:extLst>
          </p:cNvPr>
          <p:cNvSpPr>
            <a:spLocks noGrp="1"/>
          </p:cNvSpPr>
          <p:nvPr/>
        </p:nvSpPr>
        <p:spPr>
          <a:xfrm>
            <a:off x="5334000" y="45910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7" name="text">
            <a:extLst>
              <a:ext uri="{FF2B5EF4-FFF2-40B4-BE49-F238E27FC236}">
                <a16:creationId xmlns:a16="http://schemas.microsoft.com/office/drawing/2014/main" id="{F3A8F283-ECD6-4661-B1C7-344C1D635D9E}"/>
              </a:ext>
            </a:extLst>
          </p:cNvPr>
          <p:cNvSpPr>
            <a:spLocks noGrp="1"/>
          </p:cNvSpPr>
          <p:nvPr/>
        </p:nvSpPr>
        <p:spPr>
          <a:xfrm>
            <a:off x="5657850" y="4591050"/>
            <a:ext cx="5391150" cy="64770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alternatiivne koht, kuhu minna</a:t>
            </a:r>
          </a:p>
        </p:txBody>
      </p:sp>
    </p:spTree>
    <p:extLst>
      <p:ext uri="{BB962C8B-B14F-4D97-AF65-F5344CB8AC3E}">
        <p14:creationId xmlns:p14="http://schemas.microsoft.com/office/powerpoint/2010/main" val="106568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A113B66C-0D26-44A5-A10B-48296D5FB71C}"/>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VARULAHENDUSED</a:t>
            </a:r>
          </a:p>
        </p:txBody>
      </p:sp>
      <p:sp>
        <p:nvSpPr>
          <p:cNvPr id="2" name="Straight Connector 1">
            <a:extLst>
              <a:ext uri="{FF2B5EF4-FFF2-40B4-BE49-F238E27FC236}">
                <a16:creationId xmlns:a16="http://schemas.microsoft.com/office/drawing/2014/main" id="{5C74C3A3-8BA4-4F89-B256-D0024CBD090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C1DD48E0-0182-44A6-B8C3-5F1DAC17E793}"/>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700379D0-EBF3-4DF0-94E2-4A773B8BD1DD}"/>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22</a:t>
            </a:r>
          </a:p>
        </p:txBody>
      </p:sp>
      <p:sp>
        <p:nvSpPr>
          <p:cNvPr id="5" name="text">
            <a:extLst>
              <a:ext uri="{FF2B5EF4-FFF2-40B4-BE49-F238E27FC236}">
                <a16:creationId xmlns:a16="http://schemas.microsoft.com/office/drawing/2014/main" id="{445A1574-9806-47B4-85CB-8A4FDD7C4D0F}"/>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Kolm väikest varu hoiavad alles liikumise, info ja maksevõime</a:t>
            </a:r>
          </a:p>
        </p:txBody>
      </p:sp>
      <p:sp>
        <p:nvSpPr>
          <p:cNvPr id="6" name="box">
            <a:extLst>
              <a:ext uri="{FF2B5EF4-FFF2-40B4-BE49-F238E27FC236}">
                <a16:creationId xmlns:a16="http://schemas.microsoft.com/office/drawing/2014/main" id="{7D486C85-D0D7-475E-8278-3B465E75C8B3}"/>
              </a:ext>
            </a:extLst>
          </p:cNvPr>
          <p:cNvSpPr>
            <a:spLocks noGrp="1"/>
          </p:cNvSpPr>
          <p:nvPr/>
        </p:nvSpPr>
        <p:spPr>
          <a:xfrm>
            <a:off x="800100" y="2095500"/>
            <a:ext cx="3314700" cy="2381250"/>
          </a:xfrm>
          <a:prstGeom prst="roundRect">
            <a:avLst>
              <a:gd name="adj" fmla="val 8800"/>
            </a:avLst>
          </a:prstGeom>
          <a:solidFill>
            <a:srgbClr val="F8ECE5"/>
          </a:solidFill>
          <a:ln w="9525">
            <a:solidFill>
              <a:srgbClr val="D26A3A"/>
            </a:solidFill>
            <a:prstDash val="solid"/>
          </a:ln>
        </p:spPr>
      </p:sp>
      <p:sp>
        <p:nvSpPr>
          <p:cNvPr id="7" name="text">
            <a:extLst>
              <a:ext uri="{FF2B5EF4-FFF2-40B4-BE49-F238E27FC236}">
                <a16:creationId xmlns:a16="http://schemas.microsoft.com/office/drawing/2014/main" id="{3CBF7575-7587-481B-B9D9-3C2433C63C5B}"/>
              </a:ext>
            </a:extLst>
          </p:cNvPr>
          <p:cNvSpPr>
            <a:spLocks noGrp="1"/>
          </p:cNvSpPr>
          <p:nvPr/>
        </p:nvSpPr>
        <p:spPr>
          <a:xfrm>
            <a:off x="990600" y="2362200"/>
            <a:ext cx="2933700" cy="457200"/>
          </a:xfrm>
          <a:prstGeom prst="rect">
            <a:avLst/>
          </a:prstGeom>
          <a:noFill/>
          <a:ln w="0">
            <a:noFill/>
            <a:prstDash val="solid"/>
          </a:ln>
        </p:spPr>
        <p:txBody>
          <a:bodyPr anchor="ctr"/>
          <a:lstStyle/>
          <a:p>
            <a:pPr algn="ctr">
              <a:buNone/>
              <a:defRPr sz="2025" b="1">
                <a:solidFill>
                  <a:srgbClr val="D26A3A"/>
                </a:solidFill>
              </a:defRPr>
            </a:pPr>
            <a:r>
              <a:rPr sz="2025" b="1">
                <a:solidFill>
                  <a:srgbClr val="D26A3A"/>
                </a:solidFill>
              </a:rPr>
              <a:t>SULARAHA</a:t>
            </a:r>
          </a:p>
        </p:txBody>
      </p:sp>
      <p:sp>
        <p:nvSpPr>
          <p:cNvPr id="8" name="text">
            <a:extLst>
              <a:ext uri="{FF2B5EF4-FFF2-40B4-BE49-F238E27FC236}">
                <a16:creationId xmlns:a16="http://schemas.microsoft.com/office/drawing/2014/main" id="{D41136C1-3A49-4045-B1E1-C0FF8E3D31D4}"/>
              </a:ext>
            </a:extLst>
          </p:cNvPr>
          <p:cNvSpPr>
            <a:spLocks noGrp="1"/>
          </p:cNvSpPr>
          <p:nvPr/>
        </p:nvSpPr>
        <p:spPr>
          <a:xfrm>
            <a:off x="1085850" y="3105150"/>
            <a:ext cx="2743200" cy="876300"/>
          </a:xfrm>
          <a:prstGeom prst="rect">
            <a:avLst/>
          </a:prstGeom>
          <a:noFill/>
          <a:ln w="0">
            <a:noFill/>
            <a:prstDash val="solid"/>
          </a:ln>
        </p:spPr>
        <p:txBody>
          <a:bodyPr anchor="ctr"/>
          <a:lstStyle/>
          <a:p>
            <a:pPr algn="ctr">
              <a:buNone/>
              <a:defRPr sz="1575" b="1">
                <a:solidFill>
                  <a:srgbClr val="173B45"/>
                </a:solidFill>
              </a:defRPr>
            </a:pPr>
            <a:r>
              <a:rPr sz="1575" b="1">
                <a:solidFill>
                  <a:srgbClr val="173B45"/>
                </a:solidFill>
              </a:rPr>
              <a:t>ühe nädala hädapärased kulud</a:t>
            </a:r>
          </a:p>
        </p:txBody>
      </p:sp>
      <p:sp>
        <p:nvSpPr>
          <p:cNvPr id="9" name="box">
            <a:extLst>
              <a:ext uri="{FF2B5EF4-FFF2-40B4-BE49-F238E27FC236}">
                <a16:creationId xmlns:a16="http://schemas.microsoft.com/office/drawing/2014/main" id="{1D85681D-DC1E-49B2-B69C-80767EB024BA}"/>
              </a:ext>
            </a:extLst>
          </p:cNvPr>
          <p:cNvSpPr>
            <a:spLocks noGrp="1"/>
          </p:cNvSpPr>
          <p:nvPr/>
        </p:nvSpPr>
        <p:spPr>
          <a:xfrm>
            <a:off x="4438650" y="2095500"/>
            <a:ext cx="3314700" cy="2381250"/>
          </a:xfrm>
          <a:prstGeom prst="roundRect">
            <a:avLst>
              <a:gd name="adj" fmla="val 8800"/>
            </a:avLst>
          </a:prstGeom>
          <a:solidFill>
            <a:srgbClr val="E8F2F3"/>
          </a:solidFill>
          <a:ln w="9525">
            <a:solidFill>
              <a:srgbClr val="1F6F78"/>
            </a:solidFill>
            <a:prstDash val="solid"/>
          </a:ln>
        </p:spPr>
      </p:sp>
      <p:sp>
        <p:nvSpPr>
          <p:cNvPr id="10" name="text">
            <a:extLst>
              <a:ext uri="{FF2B5EF4-FFF2-40B4-BE49-F238E27FC236}">
                <a16:creationId xmlns:a16="http://schemas.microsoft.com/office/drawing/2014/main" id="{B1039F8A-3E18-4D78-8157-02270B6B6EA2}"/>
              </a:ext>
            </a:extLst>
          </p:cNvPr>
          <p:cNvSpPr>
            <a:spLocks noGrp="1"/>
          </p:cNvSpPr>
          <p:nvPr/>
        </p:nvSpPr>
        <p:spPr>
          <a:xfrm>
            <a:off x="4629150" y="2362200"/>
            <a:ext cx="2933700" cy="457200"/>
          </a:xfrm>
          <a:prstGeom prst="rect">
            <a:avLst/>
          </a:prstGeom>
          <a:noFill/>
          <a:ln w="0">
            <a:noFill/>
            <a:prstDash val="solid"/>
          </a:ln>
        </p:spPr>
        <p:txBody>
          <a:bodyPr anchor="ctr"/>
          <a:lstStyle/>
          <a:p>
            <a:pPr algn="ctr">
              <a:buNone/>
              <a:defRPr sz="2025" b="1">
                <a:solidFill>
                  <a:srgbClr val="1F6F78"/>
                </a:solidFill>
              </a:defRPr>
            </a:pPr>
            <a:r>
              <a:rPr sz="2025" b="1">
                <a:solidFill>
                  <a:srgbClr val="1F6F78"/>
                </a:solidFill>
              </a:rPr>
              <a:t>AUTO</a:t>
            </a:r>
          </a:p>
        </p:txBody>
      </p:sp>
      <p:sp>
        <p:nvSpPr>
          <p:cNvPr id="11" name="text">
            <a:extLst>
              <a:ext uri="{FF2B5EF4-FFF2-40B4-BE49-F238E27FC236}">
                <a16:creationId xmlns:a16="http://schemas.microsoft.com/office/drawing/2014/main" id="{3A40BD4B-0E19-41A8-96BF-923CBCA564C7}"/>
              </a:ext>
            </a:extLst>
          </p:cNvPr>
          <p:cNvSpPr>
            <a:spLocks noGrp="1"/>
          </p:cNvSpPr>
          <p:nvPr/>
        </p:nvSpPr>
        <p:spPr>
          <a:xfrm>
            <a:off x="4724400" y="3105150"/>
            <a:ext cx="2743200" cy="876300"/>
          </a:xfrm>
          <a:prstGeom prst="rect">
            <a:avLst/>
          </a:prstGeom>
          <a:noFill/>
          <a:ln w="0">
            <a:noFill/>
            <a:prstDash val="solid"/>
          </a:ln>
        </p:spPr>
        <p:txBody>
          <a:bodyPr anchor="ctr"/>
          <a:lstStyle/>
          <a:p>
            <a:pPr algn="ctr">
              <a:buNone/>
              <a:defRPr sz="1575" b="1">
                <a:solidFill>
                  <a:srgbClr val="173B45"/>
                </a:solidFill>
              </a:defRPr>
            </a:pPr>
            <a:r>
              <a:rPr sz="1575" b="1">
                <a:solidFill>
                  <a:srgbClr val="173B45"/>
                </a:solidFill>
              </a:rPr>
              <a:t>kütusepaak võimalusel vähemalt pooltäis</a:t>
            </a:r>
          </a:p>
        </p:txBody>
      </p:sp>
      <p:sp>
        <p:nvSpPr>
          <p:cNvPr id="12" name="box">
            <a:extLst>
              <a:ext uri="{FF2B5EF4-FFF2-40B4-BE49-F238E27FC236}">
                <a16:creationId xmlns:a16="http://schemas.microsoft.com/office/drawing/2014/main" id="{4CF3AC7E-0311-4DA6-901D-41D88FF3A015}"/>
              </a:ext>
            </a:extLst>
          </p:cNvPr>
          <p:cNvSpPr>
            <a:spLocks noGrp="1"/>
          </p:cNvSpPr>
          <p:nvPr/>
        </p:nvSpPr>
        <p:spPr>
          <a:xfrm>
            <a:off x="8077200" y="2095500"/>
            <a:ext cx="3314700" cy="2381250"/>
          </a:xfrm>
          <a:prstGeom prst="roundRect">
            <a:avLst>
              <a:gd name="adj" fmla="val 8800"/>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5E70C2D3-C098-493A-A400-4D8B9FDC37E5}"/>
              </a:ext>
            </a:extLst>
          </p:cNvPr>
          <p:cNvSpPr>
            <a:spLocks noGrp="1"/>
          </p:cNvSpPr>
          <p:nvPr/>
        </p:nvSpPr>
        <p:spPr>
          <a:xfrm>
            <a:off x="8267700" y="2362200"/>
            <a:ext cx="2933700" cy="457200"/>
          </a:xfrm>
          <a:prstGeom prst="rect">
            <a:avLst/>
          </a:prstGeom>
          <a:noFill/>
          <a:ln w="0">
            <a:noFill/>
            <a:prstDash val="solid"/>
          </a:ln>
        </p:spPr>
        <p:txBody>
          <a:bodyPr anchor="ctr"/>
          <a:lstStyle/>
          <a:p>
            <a:pPr algn="ctr">
              <a:buNone/>
              <a:defRPr sz="2025" b="1">
                <a:solidFill>
                  <a:srgbClr val="1F6F78"/>
                </a:solidFill>
              </a:defRPr>
            </a:pPr>
            <a:r>
              <a:rPr sz="2025" b="1">
                <a:solidFill>
                  <a:srgbClr val="1F6F78"/>
                </a:solidFill>
              </a:rPr>
              <a:t>RAADIO</a:t>
            </a:r>
          </a:p>
        </p:txBody>
      </p:sp>
      <p:sp>
        <p:nvSpPr>
          <p:cNvPr id="14" name="text">
            <a:extLst>
              <a:ext uri="{FF2B5EF4-FFF2-40B4-BE49-F238E27FC236}">
                <a16:creationId xmlns:a16="http://schemas.microsoft.com/office/drawing/2014/main" id="{BAB65494-A360-487E-B4C1-EDD01B528567}"/>
              </a:ext>
            </a:extLst>
          </p:cNvPr>
          <p:cNvSpPr>
            <a:spLocks noGrp="1"/>
          </p:cNvSpPr>
          <p:nvPr/>
        </p:nvSpPr>
        <p:spPr>
          <a:xfrm>
            <a:off x="8362950" y="3105150"/>
            <a:ext cx="2743200" cy="876300"/>
          </a:xfrm>
          <a:prstGeom prst="rect">
            <a:avLst/>
          </a:prstGeom>
          <a:noFill/>
          <a:ln w="0">
            <a:noFill/>
            <a:prstDash val="solid"/>
          </a:ln>
        </p:spPr>
        <p:txBody>
          <a:bodyPr anchor="ctr"/>
          <a:lstStyle/>
          <a:p>
            <a:pPr algn="ctr">
              <a:buNone/>
              <a:defRPr sz="1575" b="1">
                <a:solidFill>
                  <a:srgbClr val="173B45"/>
                </a:solidFill>
              </a:defRPr>
            </a:pPr>
            <a:r>
              <a:rPr sz="1575" b="1">
                <a:solidFill>
                  <a:srgbClr val="173B45"/>
                </a:solidFill>
              </a:rPr>
              <a:t>patarei, dünamo või autoraadio</a:t>
            </a:r>
          </a:p>
        </p:txBody>
      </p:sp>
    </p:spTree>
    <p:extLst>
      <p:ext uri="{BB962C8B-B14F-4D97-AF65-F5344CB8AC3E}">
        <p14:creationId xmlns:p14="http://schemas.microsoft.com/office/powerpoint/2010/main" val="129247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text">
            <a:extLst>
              <a:ext uri="{FF2B5EF4-FFF2-40B4-BE49-F238E27FC236}">
                <a16:creationId xmlns:a16="http://schemas.microsoft.com/office/drawing/2014/main" id="{38EE2E2B-3163-4EEA-B030-4D7F28AAF794}"/>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OHUTEAVITUS</a:t>
            </a:r>
          </a:p>
        </p:txBody>
      </p:sp>
      <p:sp>
        <p:nvSpPr>
          <p:cNvPr id="2" name="Straight Connector 1">
            <a:extLst>
              <a:ext uri="{FF2B5EF4-FFF2-40B4-BE49-F238E27FC236}">
                <a16:creationId xmlns:a16="http://schemas.microsoft.com/office/drawing/2014/main" id="{D0EBCDBE-E45F-4F53-B365-98783263D9CC}"/>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33B7A996-EB34-4BA2-9566-A9FCFE194464}"/>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1AD4D646-8902-4C31-A4E7-8A3C6E46B636}"/>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24</a:t>
            </a:r>
          </a:p>
        </p:txBody>
      </p:sp>
      <p:sp>
        <p:nvSpPr>
          <p:cNvPr id="5" name="text">
            <a:extLst>
              <a:ext uri="{FF2B5EF4-FFF2-40B4-BE49-F238E27FC236}">
                <a16:creationId xmlns:a16="http://schemas.microsoft.com/office/drawing/2014/main" id="{6BA24F8D-6380-4E07-A86D-DE008D6CAE90}"/>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EE-ALARM jõuab sinuni mitme kanali kaudu</a:t>
            </a:r>
          </a:p>
        </p:txBody>
      </p:sp>
      <p:sp>
        <p:nvSpPr>
          <p:cNvPr id="6" name="box">
            <a:extLst>
              <a:ext uri="{FF2B5EF4-FFF2-40B4-BE49-F238E27FC236}">
                <a16:creationId xmlns:a16="http://schemas.microsoft.com/office/drawing/2014/main" id="{654E84B8-F5EB-4DFF-8462-99310BB71616}"/>
              </a:ext>
            </a:extLst>
          </p:cNvPr>
          <p:cNvSpPr>
            <a:spLocks noGrp="1"/>
          </p:cNvSpPr>
          <p:nvPr/>
        </p:nvSpPr>
        <p:spPr>
          <a:xfrm>
            <a:off x="857250" y="2000250"/>
            <a:ext cx="3238500" cy="1028700"/>
          </a:xfrm>
          <a:prstGeom prst="roundRect">
            <a:avLst>
              <a:gd name="adj" fmla="val 16667"/>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B4B66C98-73C7-4EF4-9AD6-5F49F1A47912}"/>
              </a:ext>
            </a:extLst>
          </p:cNvPr>
          <p:cNvSpPr>
            <a:spLocks noGrp="1"/>
          </p:cNvSpPr>
          <p:nvPr/>
        </p:nvSpPr>
        <p:spPr>
          <a:xfrm>
            <a:off x="1047750" y="2152650"/>
            <a:ext cx="2857500" cy="7239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Ohualapõhine SMS</a:t>
            </a:r>
          </a:p>
        </p:txBody>
      </p:sp>
      <p:sp>
        <p:nvSpPr>
          <p:cNvPr id="8" name="box">
            <a:extLst>
              <a:ext uri="{FF2B5EF4-FFF2-40B4-BE49-F238E27FC236}">
                <a16:creationId xmlns:a16="http://schemas.microsoft.com/office/drawing/2014/main" id="{604AFA0D-6F69-4ECF-82F3-BCFEB84FD904}"/>
              </a:ext>
            </a:extLst>
          </p:cNvPr>
          <p:cNvSpPr>
            <a:spLocks noGrp="1"/>
          </p:cNvSpPr>
          <p:nvPr/>
        </p:nvSpPr>
        <p:spPr>
          <a:xfrm>
            <a:off x="4476750" y="2000250"/>
            <a:ext cx="3238500" cy="1028700"/>
          </a:xfrm>
          <a:prstGeom prst="roundRect">
            <a:avLst>
              <a:gd name="adj" fmla="val 16667"/>
            </a:avLst>
          </a:prstGeom>
          <a:solidFill>
            <a:srgbClr val="E8F2F3"/>
          </a:solidFill>
          <a:ln w="9525">
            <a:solidFill>
              <a:srgbClr val="1F6F78"/>
            </a:solidFill>
            <a:prstDash val="solid"/>
          </a:ln>
        </p:spPr>
      </p:sp>
      <p:sp>
        <p:nvSpPr>
          <p:cNvPr id="9" name="text">
            <a:extLst>
              <a:ext uri="{FF2B5EF4-FFF2-40B4-BE49-F238E27FC236}">
                <a16:creationId xmlns:a16="http://schemas.microsoft.com/office/drawing/2014/main" id="{E60730E8-6DEA-415B-96F5-8CFCFD34BDBE}"/>
              </a:ext>
            </a:extLst>
          </p:cNvPr>
          <p:cNvSpPr>
            <a:spLocks noGrp="1"/>
          </p:cNvSpPr>
          <p:nvPr/>
        </p:nvSpPr>
        <p:spPr>
          <a:xfrm>
            <a:off x="4667250" y="2152650"/>
            <a:ext cx="2857500" cy="7239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Eesti äpp ja Ole valmis!</a:t>
            </a:r>
          </a:p>
        </p:txBody>
      </p:sp>
      <p:sp>
        <p:nvSpPr>
          <p:cNvPr id="10" name="box">
            <a:extLst>
              <a:ext uri="{FF2B5EF4-FFF2-40B4-BE49-F238E27FC236}">
                <a16:creationId xmlns:a16="http://schemas.microsoft.com/office/drawing/2014/main" id="{C198780E-DC70-439E-AD3E-A66AC97EFE57}"/>
              </a:ext>
            </a:extLst>
          </p:cNvPr>
          <p:cNvSpPr>
            <a:spLocks noGrp="1"/>
          </p:cNvSpPr>
          <p:nvPr/>
        </p:nvSpPr>
        <p:spPr>
          <a:xfrm>
            <a:off x="8096250" y="2000250"/>
            <a:ext cx="3238500" cy="1028700"/>
          </a:xfrm>
          <a:prstGeom prst="roundRect">
            <a:avLst>
              <a:gd name="adj" fmla="val 16667"/>
            </a:avLst>
          </a:prstGeom>
          <a:solidFill>
            <a:srgbClr val="F8ECE5"/>
          </a:solidFill>
          <a:ln w="9525">
            <a:solidFill>
              <a:srgbClr val="D26A3A"/>
            </a:solidFill>
            <a:prstDash val="solid"/>
          </a:ln>
        </p:spPr>
      </p:sp>
      <p:sp>
        <p:nvSpPr>
          <p:cNvPr id="11" name="text">
            <a:extLst>
              <a:ext uri="{FF2B5EF4-FFF2-40B4-BE49-F238E27FC236}">
                <a16:creationId xmlns:a16="http://schemas.microsoft.com/office/drawing/2014/main" id="{50270C8B-90E6-4892-9202-8A8E51385417}"/>
              </a:ext>
            </a:extLst>
          </p:cNvPr>
          <p:cNvSpPr>
            <a:spLocks noGrp="1"/>
          </p:cNvSpPr>
          <p:nvPr/>
        </p:nvSpPr>
        <p:spPr>
          <a:xfrm>
            <a:off x="8286750" y="2152650"/>
            <a:ext cx="2857500" cy="723900"/>
          </a:xfrm>
          <a:prstGeom prst="rect">
            <a:avLst/>
          </a:prstGeom>
          <a:noFill/>
          <a:ln w="0">
            <a:noFill/>
            <a:prstDash val="solid"/>
          </a:ln>
        </p:spPr>
        <p:txBody>
          <a:bodyPr anchor="ctr"/>
          <a:lstStyle/>
          <a:p>
            <a:pPr algn="ctr">
              <a:buNone/>
              <a:defRPr sz="1575" b="1">
                <a:solidFill>
                  <a:srgbClr val="D26A3A"/>
                </a:solidFill>
              </a:defRPr>
            </a:pPr>
            <a:r>
              <a:rPr sz="1575" b="1">
                <a:solidFill>
                  <a:srgbClr val="D26A3A"/>
                </a:solidFill>
              </a:rPr>
              <a:t>Sireenid</a:t>
            </a:r>
          </a:p>
        </p:txBody>
      </p:sp>
      <p:sp>
        <p:nvSpPr>
          <p:cNvPr id="12" name="box">
            <a:extLst>
              <a:ext uri="{FF2B5EF4-FFF2-40B4-BE49-F238E27FC236}">
                <a16:creationId xmlns:a16="http://schemas.microsoft.com/office/drawing/2014/main" id="{D74F9CB3-0490-4075-9DB3-066C11E27E38}"/>
              </a:ext>
            </a:extLst>
          </p:cNvPr>
          <p:cNvSpPr>
            <a:spLocks noGrp="1"/>
          </p:cNvSpPr>
          <p:nvPr/>
        </p:nvSpPr>
        <p:spPr>
          <a:xfrm>
            <a:off x="857250" y="3429000"/>
            <a:ext cx="3238500" cy="1028700"/>
          </a:xfrm>
          <a:prstGeom prst="roundRect">
            <a:avLst>
              <a:gd name="adj" fmla="val 16667"/>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FAB0DE84-23EC-449C-8722-3578146F2E13}"/>
              </a:ext>
            </a:extLst>
          </p:cNvPr>
          <p:cNvSpPr>
            <a:spLocks noGrp="1"/>
          </p:cNvSpPr>
          <p:nvPr/>
        </p:nvSpPr>
        <p:spPr>
          <a:xfrm>
            <a:off x="1047750" y="3581400"/>
            <a:ext cx="2857500" cy="7239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ERR-i ribatekst</a:t>
            </a:r>
          </a:p>
        </p:txBody>
      </p:sp>
      <p:sp>
        <p:nvSpPr>
          <p:cNvPr id="14" name="box">
            <a:extLst>
              <a:ext uri="{FF2B5EF4-FFF2-40B4-BE49-F238E27FC236}">
                <a16:creationId xmlns:a16="http://schemas.microsoft.com/office/drawing/2014/main" id="{49F207DD-E76C-4416-B9FA-1A8699E1DC0F}"/>
              </a:ext>
            </a:extLst>
          </p:cNvPr>
          <p:cNvSpPr>
            <a:spLocks noGrp="1"/>
          </p:cNvSpPr>
          <p:nvPr/>
        </p:nvSpPr>
        <p:spPr>
          <a:xfrm>
            <a:off x="4476750" y="3429000"/>
            <a:ext cx="3238500" cy="1028700"/>
          </a:xfrm>
          <a:prstGeom prst="roundRect">
            <a:avLst>
              <a:gd name="adj" fmla="val 16667"/>
            </a:avLst>
          </a:prstGeom>
          <a:solidFill>
            <a:srgbClr val="E8F2F3"/>
          </a:solidFill>
          <a:ln w="9525">
            <a:solidFill>
              <a:srgbClr val="1F6F78"/>
            </a:solidFill>
            <a:prstDash val="solid"/>
          </a:ln>
        </p:spPr>
      </p:sp>
      <p:sp>
        <p:nvSpPr>
          <p:cNvPr id="15" name="text">
            <a:extLst>
              <a:ext uri="{FF2B5EF4-FFF2-40B4-BE49-F238E27FC236}">
                <a16:creationId xmlns:a16="http://schemas.microsoft.com/office/drawing/2014/main" id="{35E2DDB5-15D0-49A8-8578-ACC963FF69BD}"/>
              </a:ext>
            </a:extLst>
          </p:cNvPr>
          <p:cNvSpPr>
            <a:spLocks noGrp="1"/>
          </p:cNvSpPr>
          <p:nvPr/>
        </p:nvSpPr>
        <p:spPr>
          <a:xfrm>
            <a:off x="4667250" y="3581400"/>
            <a:ext cx="2857500" cy="7239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Ametlikud kriisikanalid</a:t>
            </a:r>
          </a:p>
        </p:txBody>
      </p:sp>
      <p:sp>
        <p:nvSpPr>
          <p:cNvPr id="16" name="text">
            <a:extLst>
              <a:ext uri="{FF2B5EF4-FFF2-40B4-BE49-F238E27FC236}">
                <a16:creationId xmlns:a16="http://schemas.microsoft.com/office/drawing/2014/main" id="{DD3DCDA0-D452-4630-9229-BBFAEEF2F671}"/>
              </a:ext>
            </a:extLst>
          </p:cNvPr>
          <p:cNvSpPr>
            <a:spLocks noGrp="1"/>
          </p:cNvSpPr>
          <p:nvPr/>
        </p:nvSpPr>
        <p:spPr>
          <a:xfrm>
            <a:off x="1238250" y="5143500"/>
            <a:ext cx="9715500" cy="495300"/>
          </a:xfrm>
          <a:prstGeom prst="rect">
            <a:avLst/>
          </a:prstGeom>
          <a:noFill/>
          <a:ln w="0">
            <a:noFill/>
            <a:prstDash val="solid"/>
          </a:ln>
        </p:spPr>
        <p:txBody>
          <a:bodyPr anchor="ctr"/>
          <a:lstStyle/>
          <a:p>
            <a:pPr algn="ctr">
              <a:buNone/>
              <a:defRPr sz="1650" b="1">
                <a:solidFill>
                  <a:srgbClr val="173B45"/>
                </a:solidFill>
              </a:defRPr>
            </a:pPr>
            <a:r>
              <a:rPr sz="1650" b="1">
                <a:solidFill>
                  <a:srgbClr val="173B45"/>
                </a:solidFill>
              </a:rPr>
              <a:t>Kiireim kanal annab sageli kõige vähem infot – järgi saadud juhist ja otsi seejärel kinnitust.</a:t>
            </a:r>
          </a:p>
        </p:txBody>
      </p:sp>
    </p:spTree>
    <p:extLst>
      <p:ext uri="{BB962C8B-B14F-4D97-AF65-F5344CB8AC3E}">
        <p14:creationId xmlns:p14="http://schemas.microsoft.com/office/powerpoint/2010/main" val="1523708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D7303A80-EF36-49BD-80DA-90BF330432EA}"/>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SIDEKATKESTUS</a:t>
            </a:r>
          </a:p>
        </p:txBody>
      </p:sp>
      <p:sp>
        <p:nvSpPr>
          <p:cNvPr id="2" name="Straight Connector 1">
            <a:extLst>
              <a:ext uri="{FF2B5EF4-FFF2-40B4-BE49-F238E27FC236}">
                <a16:creationId xmlns:a16="http://schemas.microsoft.com/office/drawing/2014/main" id="{561BDFAA-4CFF-4997-BDFA-E78E34AF0B54}"/>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E1604E53-9FD7-4E6D-B790-80517D22AB3C}"/>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FAEC63D8-3F34-46BC-9778-6C1AFCDF8A5C}"/>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25</a:t>
            </a:r>
          </a:p>
        </p:txBody>
      </p:sp>
      <p:sp>
        <p:nvSpPr>
          <p:cNvPr id="5" name="text">
            <a:extLst>
              <a:ext uri="{FF2B5EF4-FFF2-40B4-BE49-F238E27FC236}">
                <a16:creationId xmlns:a16="http://schemas.microsoft.com/office/drawing/2014/main" id="{F01E45FB-AD91-42ED-9FAF-7719D5162055}"/>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Kui side nõrgeneb, säästa akut ja vähenda võrgukoormust</a:t>
            </a:r>
          </a:p>
        </p:txBody>
      </p:sp>
      <p:sp>
        <p:nvSpPr>
          <p:cNvPr id="6" name="text">
            <a:extLst>
              <a:ext uri="{FF2B5EF4-FFF2-40B4-BE49-F238E27FC236}">
                <a16:creationId xmlns:a16="http://schemas.microsoft.com/office/drawing/2014/main" id="{B993B872-5365-42E0-8D09-EB6F3A5FA0A0}"/>
              </a:ext>
            </a:extLst>
          </p:cNvPr>
          <p:cNvSpPr>
            <a:spLocks noGrp="1"/>
          </p:cNvSpPr>
          <p:nvPr/>
        </p:nvSpPr>
        <p:spPr>
          <a:xfrm>
            <a:off x="1047750" y="19621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7" name="text">
            <a:extLst>
              <a:ext uri="{FF2B5EF4-FFF2-40B4-BE49-F238E27FC236}">
                <a16:creationId xmlns:a16="http://schemas.microsoft.com/office/drawing/2014/main" id="{EFD956F8-B17A-463A-8721-355A42C99C61}"/>
              </a:ext>
            </a:extLst>
          </p:cNvPr>
          <p:cNvSpPr>
            <a:spLocks noGrp="1"/>
          </p:cNvSpPr>
          <p:nvPr/>
        </p:nvSpPr>
        <p:spPr>
          <a:xfrm>
            <a:off x="1371600" y="1962150"/>
            <a:ext cx="97726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Lülita välja wifi, Bluetooth ja mittevajalik andmeside</a:t>
            </a:r>
          </a:p>
        </p:txBody>
      </p:sp>
      <p:sp>
        <p:nvSpPr>
          <p:cNvPr id="8" name="text">
            <a:extLst>
              <a:ext uri="{FF2B5EF4-FFF2-40B4-BE49-F238E27FC236}">
                <a16:creationId xmlns:a16="http://schemas.microsoft.com/office/drawing/2014/main" id="{ACAE389D-48A1-4F2E-9093-B7E4885E374E}"/>
              </a:ext>
            </a:extLst>
          </p:cNvPr>
          <p:cNvSpPr>
            <a:spLocks noGrp="1"/>
          </p:cNvSpPr>
          <p:nvPr/>
        </p:nvSpPr>
        <p:spPr>
          <a:xfrm>
            <a:off x="1047750" y="270510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9" name="text">
            <a:extLst>
              <a:ext uri="{FF2B5EF4-FFF2-40B4-BE49-F238E27FC236}">
                <a16:creationId xmlns:a16="http://schemas.microsoft.com/office/drawing/2014/main" id="{928282E3-D3B6-4F0D-8FDA-9FA171F8A932}"/>
              </a:ext>
            </a:extLst>
          </p:cNvPr>
          <p:cNvSpPr>
            <a:spLocks noGrp="1"/>
          </p:cNvSpPr>
          <p:nvPr/>
        </p:nvSpPr>
        <p:spPr>
          <a:xfrm>
            <a:off x="1371600" y="2705100"/>
            <a:ext cx="97726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Vähenda ekraani heledust ja sulge taustal töötavad rakendused</a:t>
            </a:r>
          </a:p>
        </p:txBody>
      </p:sp>
      <p:sp>
        <p:nvSpPr>
          <p:cNvPr id="10" name="text">
            <a:extLst>
              <a:ext uri="{FF2B5EF4-FFF2-40B4-BE49-F238E27FC236}">
                <a16:creationId xmlns:a16="http://schemas.microsoft.com/office/drawing/2014/main" id="{B718C7E3-5500-4AE9-AAE7-003E6DEB5870}"/>
              </a:ext>
            </a:extLst>
          </p:cNvPr>
          <p:cNvSpPr>
            <a:spLocks noGrp="1"/>
          </p:cNvSpPr>
          <p:nvPr/>
        </p:nvSpPr>
        <p:spPr>
          <a:xfrm>
            <a:off x="1047750" y="34480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1" name="text">
            <a:extLst>
              <a:ext uri="{FF2B5EF4-FFF2-40B4-BE49-F238E27FC236}">
                <a16:creationId xmlns:a16="http://schemas.microsoft.com/office/drawing/2014/main" id="{22031BD8-F098-474D-AC13-CE1C015E22AF}"/>
              </a:ext>
            </a:extLst>
          </p:cNvPr>
          <p:cNvSpPr>
            <a:spLocks noGrp="1"/>
          </p:cNvSpPr>
          <p:nvPr/>
        </p:nvSpPr>
        <p:spPr>
          <a:xfrm>
            <a:off x="1371600" y="3448050"/>
            <a:ext cx="97726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Halva levi korral eelista SMS-i kõnele</a:t>
            </a:r>
          </a:p>
        </p:txBody>
      </p:sp>
      <p:sp>
        <p:nvSpPr>
          <p:cNvPr id="12" name="text">
            <a:extLst>
              <a:ext uri="{FF2B5EF4-FFF2-40B4-BE49-F238E27FC236}">
                <a16:creationId xmlns:a16="http://schemas.microsoft.com/office/drawing/2014/main" id="{023B5B78-8573-4786-AD36-2ADA64BC7042}"/>
              </a:ext>
            </a:extLst>
          </p:cNvPr>
          <p:cNvSpPr>
            <a:spLocks noGrp="1"/>
          </p:cNvSpPr>
          <p:nvPr/>
        </p:nvSpPr>
        <p:spPr>
          <a:xfrm>
            <a:off x="1047750" y="419100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3" name="text">
            <a:extLst>
              <a:ext uri="{FF2B5EF4-FFF2-40B4-BE49-F238E27FC236}">
                <a16:creationId xmlns:a16="http://schemas.microsoft.com/office/drawing/2014/main" id="{72135491-08EA-4262-98AB-74C6F1BEE331}"/>
              </a:ext>
            </a:extLst>
          </p:cNvPr>
          <p:cNvSpPr>
            <a:spLocks noGrp="1"/>
          </p:cNvSpPr>
          <p:nvPr/>
        </p:nvSpPr>
        <p:spPr>
          <a:xfrm>
            <a:off x="1371600" y="4191000"/>
            <a:ext cx="97726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Kuula raadiost uudiseid täistundidel</a:t>
            </a:r>
          </a:p>
        </p:txBody>
      </p:sp>
      <p:sp>
        <p:nvSpPr>
          <p:cNvPr id="14" name="text">
            <a:extLst>
              <a:ext uri="{FF2B5EF4-FFF2-40B4-BE49-F238E27FC236}">
                <a16:creationId xmlns:a16="http://schemas.microsoft.com/office/drawing/2014/main" id="{39067B5C-5FA9-4C56-823F-42DBFB55CAB5}"/>
              </a:ext>
            </a:extLst>
          </p:cNvPr>
          <p:cNvSpPr>
            <a:spLocks noGrp="1"/>
          </p:cNvSpPr>
          <p:nvPr/>
        </p:nvSpPr>
        <p:spPr>
          <a:xfrm>
            <a:off x="1047750" y="4933950"/>
            <a:ext cx="266700" cy="381000"/>
          </a:xfrm>
          <a:prstGeom prst="rect">
            <a:avLst/>
          </a:prstGeom>
          <a:noFill/>
          <a:ln w="0">
            <a:noFill/>
            <a:prstDash val="solid"/>
          </a:ln>
        </p:spPr>
        <p:txBody>
          <a:bodyPr anchor="t"/>
          <a:lstStyle/>
          <a:p>
            <a:pPr algn="l">
              <a:buNone/>
              <a:defRPr sz="1875" b="1">
                <a:solidFill>
                  <a:srgbClr val="D26A3A"/>
                </a:solidFill>
              </a:defRPr>
            </a:pPr>
            <a:r>
              <a:rPr sz="1875" b="1">
                <a:solidFill>
                  <a:srgbClr val="D26A3A"/>
                </a:solidFill>
              </a:rPr>
              <a:t>•</a:t>
            </a:r>
          </a:p>
        </p:txBody>
      </p:sp>
      <p:sp>
        <p:nvSpPr>
          <p:cNvPr id="15" name="text">
            <a:extLst>
              <a:ext uri="{FF2B5EF4-FFF2-40B4-BE49-F238E27FC236}">
                <a16:creationId xmlns:a16="http://schemas.microsoft.com/office/drawing/2014/main" id="{D48285D8-B653-40A1-BDD9-DC4174CC2926}"/>
              </a:ext>
            </a:extLst>
          </p:cNvPr>
          <p:cNvSpPr>
            <a:spLocks noGrp="1"/>
          </p:cNvSpPr>
          <p:nvPr/>
        </p:nvSpPr>
        <p:spPr>
          <a:xfrm>
            <a:off x="1371600" y="4933950"/>
            <a:ext cx="9772650" cy="704850"/>
          </a:xfrm>
          <a:prstGeom prst="rect">
            <a:avLst/>
          </a:prstGeom>
          <a:noFill/>
          <a:ln w="0">
            <a:noFill/>
            <a:prstDash val="solid"/>
          </a:ln>
        </p:spPr>
        <p:txBody>
          <a:bodyPr anchor="t"/>
          <a:lstStyle/>
          <a:p>
            <a:pPr algn="l">
              <a:buNone/>
              <a:defRPr sz="1725" b="0">
                <a:solidFill>
                  <a:srgbClr val="111111"/>
                </a:solidFill>
              </a:defRPr>
            </a:pPr>
            <a:r>
              <a:rPr sz="1725" b="0">
                <a:solidFill>
                  <a:srgbClr val="111111"/>
                </a:solidFill>
              </a:rPr>
              <a:t>Kasuta sidet ainult vajaliku info ja abi jaoks</a:t>
            </a:r>
          </a:p>
        </p:txBody>
      </p:sp>
    </p:spTree>
    <p:extLst>
      <p:ext uri="{BB962C8B-B14F-4D97-AF65-F5344CB8AC3E}">
        <p14:creationId xmlns:p14="http://schemas.microsoft.com/office/powerpoint/2010/main" val="1043127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423CF078-886A-45EE-9E13-26EEBF33135E}"/>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SIDEKATKESTUS</a:t>
            </a:r>
          </a:p>
        </p:txBody>
      </p:sp>
      <p:sp>
        <p:nvSpPr>
          <p:cNvPr id="2" name="Straight Connector 1">
            <a:extLst>
              <a:ext uri="{FF2B5EF4-FFF2-40B4-BE49-F238E27FC236}">
                <a16:creationId xmlns:a16="http://schemas.microsoft.com/office/drawing/2014/main" id="{98CFF4F3-123C-4B5C-8801-A81EBD0F0A08}"/>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8B52DFCD-7A88-4C6C-A9B6-EDE5705568BA}"/>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B1FB678F-D39C-4280-B5C9-053E35A14834}"/>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26</a:t>
            </a:r>
          </a:p>
        </p:txBody>
      </p:sp>
      <p:sp>
        <p:nvSpPr>
          <p:cNvPr id="5" name="text">
            <a:extLst>
              <a:ext uri="{FF2B5EF4-FFF2-40B4-BE49-F238E27FC236}">
                <a16:creationId xmlns:a16="http://schemas.microsoft.com/office/drawing/2014/main" id="{8F1FD322-5207-4B09-A52F-8A11BFE5545F}"/>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Kui oma võrk ei tööta, võib kriisis olla varutee</a:t>
            </a:r>
          </a:p>
        </p:txBody>
      </p:sp>
      <p:sp>
        <p:nvSpPr>
          <p:cNvPr id="6" name="choice">
            <a:extLst>
              <a:ext uri="{FF2B5EF4-FFF2-40B4-BE49-F238E27FC236}">
                <a16:creationId xmlns:a16="http://schemas.microsoft.com/office/drawing/2014/main" id="{E6E82284-71EF-40AC-95B4-5B77BC0F6190}"/>
              </a:ext>
            </a:extLst>
          </p:cNvPr>
          <p:cNvSpPr>
            <a:spLocks noGrp="1"/>
          </p:cNvSpPr>
          <p:nvPr/>
        </p:nvSpPr>
        <p:spPr>
          <a:xfrm>
            <a:off x="762000" y="2095500"/>
            <a:ext cx="5095875" cy="137160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CC307F11-0A92-4B0C-8A6A-4942F45B3E8E}"/>
              </a:ext>
            </a:extLst>
          </p:cNvPr>
          <p:cNvSpPr>
            <a:spLocks noGrp="1"/>
          </p:cNvSpPr>
          <p:nvPr/>
        </p:nvSpPr>
        <p:spPr>
          <a:xfrm>
            <a:off x="762000" y="2095500"/>
            <a:ext cx="95250" cy="1371600"/>
          </a:xfrm>
          <a:prstGeom prst="rect">
            <a:avLst/>
          </a:prstGeom>
          <a:solidFill>
            <a:srgbClr val="D26A3A"/>
          </a:solidFill>
          <a:ln w="9525">
            <a:solidFill>
              <a:srgbClr val="D26A3A"/>
            </a:solidFill>
            <a:prstDash val="solid"/>
          </a:ln>
        </p:spPr>
      </p:sp>
      <p:sp>
        <p:nvSpPr>
          <p:cNvPr id="8" name="text">
            <a:extLst>
              <a:ext uri="{FF2B5EF4-FFF2-40B4-BE49-F238E27FC236}">
                <a16:creationId xmlns:a16="http://schemas.microsoft.com/office/drawing/2014/main" id="{D8F68FB4-C3DD-4115-B8DA-A2AF1F46D8B4}"/>
              </a:ext>
            </a:extLst>
          </p:cNvPr>
          <p:cNvSpPr>
            <a:spLocks noGrp="1"/>
          </p:cNvSpPr>
          <p:nvPr/>
        </p:nvSpPr>
        <p:spPr>
          <a:xfrm>
            <a:off x="1028700" y="2247900"/>
            <a:ext cx="4638675"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112</a:t>
            </a:r>
          </a:p>
        </p:txBody>
      </p:sp>
      <p:sp>
        <p:nvSpPr>
          <p:cNvPr id="9" name="text">
            <a:extLst>
              <a:ext uri="{FF2B5EF4-FFF2-40B4-BE49-F238E27FC236}">
                <a16:creationId xmlns:a16="http://schemas.microsoft.com/office/drawing/2014/main" id="{E58F7777-3508-45CF-A17E-CA89FDD3267A}"/>
              </a:ext>
            </a:extLst>
          </p:cNvPr>
          <p:cNvSpPr>
            <a:spLocks noGrp="1"/>
          </p:cNvSpPr>
          <p:nvPr/>
        </p:nvSpPr>
        <p:spPr>
          <a:xfrm>
            <a:off x="1028700" y="2667000"/>
            <a:ext cx="4638675"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Telefon püüab hädaabikõneks kasutada toimivat mobiilivõrku ka siis, kui see pole sinu operaator.</a:t>
            </a:r>
          </a:p>
        </p:txBody>
      </p:sp>
      <p:sp>
        <p:nvSpPr>
          <p:cNvPr id="10" name="choice">
            <a:extLst>
              <a:ext uri="{FF2B5EF4-FFF2-40B4-BE49-F238E27FC236}">
                <a16:creationId xmlns:a16="http://schemas.microsoft.com/office/drawing/2014/main" id="{29A32D83-3F37-4E2D-B57F-FB1A553FF7AC}"/>
              </a:ext>
            </a:extLst>
          </p:cNvPr>
          <p:cNvSpPr>
            <a:spLocks noGrp="1"/>
          </p:cNvSpPr>
          <p:nvPr/>
        </p:nvSpPr>
        <p:spPr>
          <a:xfrm>
            <a:off x="6334125" y="2095500"/>
            <a:ext cx="5095875" cy="137160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99789B9D-99E2-4180-B916-270F2FAF2FF5}"/>
              </a:ext>
            </a:extLst>
          </p:cNvPr>
          <p:cNvSpPr>
            <a:spLocks noGrp="1"/>
          </p:cNvSpPr>
          <p:nvPr/>
        </p:nvSpPr>
        <p:spPr>
          <a:xfrm>
            <a:off x="6334125" y="2095500"/>
            <a:ext cx="95250" cy="1371600"/>
          </a:xfrm>
          <a:prstGeom prst="rect">
            <a:avLst/>
          </a:prstGeom>
          <a:solidFill>
            <a:srgbClr val="1F6F78"/>
          </a:solidFill>
          <a:ln w="9525">
            <a:solidFill>
              <a:srgbClr val="1F6F78"/>
            </a:solidFill>
            <a:prstDash val="solid"/>
          </a:ln>
        </p:spPr>
      </p:sp>
      <p:sp>
        <p:nvSpPr>
          <p:cNvPr id="12" name="text">
            <a:extLst>
              <a:ext uri="{FF2B5EF4-FFF2-40B4-BE49-F238E27FC236}">
                <a16:creationId xmlns:a16="http://schemas.microsoft.com/office/drawing/2014/main" id="{B2BFF8A1-B7CB-4F91-8778-DB187652FBEA}"/>
              </a:ext>
            </a:extLst>
          </p:cNvPr>
          <p:cNvSpPr>
            <a:spLocks noGrp="1"/>
          </p:cNvSpPr>
          <p:nvPr/>
        </p:nvSpPr>
        <p:spPr>
          <a:xfrm>
            <a:off x="6600825" y="2247900"/>
            <a:ext cx="4638675"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Siseriiklik rändlus</a:t>
            </a:r>
          </a:p>
        </p:txBody>
      </p:sp>
      <p:sp>
        <p:nvSpPr>
          <p:cNvPr id="13" name="text">
            <a:extLst>
              <a:ext uri="{FF2B5EF4-FFF2-40B4-BE49-F238E27FC236}">
                <a16:creationId xmlns:a16="http://schemas.microsoft.com/office/drawing/2014/main" id="{9451F601-F444-45A6-B3FB-AB5191C7ACFC}"/>
              </a:ext>
            </a:extLst>
          </p:cNvPr>
          <p:cNvSpPr>
            <a:spLocks noGrp="1"/>
          </p:cNvSpPr>
          <p:nvPr/>
        </p:nvSpPr>
        <p:spPr>
          <a:xfrm>
            <a:off x="6600825" y="2667000"/>
            <a:ext cx="4638675"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Riik võib erakorralise või sõjaseisukorra ajal lubada kasutada teise Eesti operaatori võrku. Avalikkust teavitatakse selle käivitamisest.</a:t>
            </a:r>
          </a:p>
        </p:txBody>
      </p:sp>
      <p:sp>
        <p:nvSpPr>
          <p:cNvPr id="14" name="text">
            <a:extLst>
              <a:ext uri="{FF2B5EF4-FFF2-40B4-BE49-F238E27FC236}">
                <a16:creationId xmlns:a16="http://schemas.microsoft.com/office/drawing/2014/main" id="{0BA8097E-FD93-45BC-AC56-D623F0060062}"/>
              </a:ext>
            </a:extLst>
          </p:cNvPr>
          <p:cNvSpPr>
            <a:spLocks noGrp="1"/>
          </p:cNvSpPr>
          <p:nvPr/>
        </p:nvSpPr>
        <p:spPr>
          <a:xfrm>
            <a:off x="1333500" y="3467100"/>
            <a:ext cx="9525000" cy="1066800"/>
          </a:xfrm>
          <a:prstGeom prst="rect">
            <a:avLst/>
          </a:prstGeom>
          <a:noFill/>
          <a:ln w="0">
            <a:noFill/>
            <a:prstDash val="solid"/>
          </a:ln>
        </p:spPr>
        <p:txBody>
          <a:bodyPr anchor="ctr"/>
          <a:lstStyle/>
          <a:p>
            <a:pPr algn="ctr">
              <a:buNone/>
              <a:defRPr sz="1800" b="1">
                <a:solidFill>
                  <a:srgbClr val="173B45"/>
                </a:solidFill>
              </a:defRPr>
            </a:pPr>
            <a:r>
              <a:rPr sz="1800" b="1" dirty="0">
                <a:solidFill>
                  <a:srgbClr val="173B45"/>
                </a:solidFill>
              </a:rPr>
              <a:t>KÜ </a:t>
            </a:r>
            <a:r>
              <a:rPr sz="1800" b="1" dirty="0" err="1">
                <a:solidFill>
                  <a:srgbClr val="173B45"/>
                </a:solidFill>
              </a:rPr>
              <a:t>või</a:t>
            </a:r>
            <a:r>
              <a:rPr sz="1800" b="1" dirty="0">
                <a:solidFill>
                  <a:srgbClr val="173B45"/>
                </a:solidFill>
              </a:rPr>
              <a:t> </a:t>
            </a:r>
            <a:r>
              <a:rPr sz="1800" b="1" dirty="0" err="1">
                <a:solidFill>
                  <a:srgbClr val="173B45"/>
                </a:solidFill>
              </a:rPr>
              <a:t>kogukond</a:t>
            </a:r>
            <a:r>
              <a:rPr sz="1800" b="1" dirty="0">
                <a:solidFill>
                  <a:srgbClr val="173B45"/>
                </a:solidFill>
              </a:rPr>
              <a:t> </a:t>
            </a:r>
            <a:r>
              <a:rPr sz="1800" b="1" dirty="0" err="1">
                <a:solidFill>
                  <a:srgbClr val="173B45"/>
                </a:solidFill>
              </a:rPr>
              <a:t>saab</a:t>
            </a:r>
            <a:r>
              <a:rPr sz="1800" b="1" dirty="0">
                <a:solidFill>
                  <a:srgbClr val="173B45"/>
                </a:solidFill>
              </a:rPr>
              <a:t> </a:t>
            </a:r>
            <a:r>
              <a:rPr sz="1800" b="1" dirty="0" err="1">
                <a:solidFill>
                  <a:srgbClr val="173B45"/>
                </a:solidFill>
              </a:rPr>
              <a:t>enne</a:t>
            </a:r>
            <a:r>
              <a:rPr sz="1800" b="1" dirty="0">
                <a:solidFill>
                  <a:srgbClr val="173B45"/>
                </a:solidFill>
              </a:rPr>
              <a:t> </a:t>
            </a:r>
            <a:r>
              <a:rPr sz="1800" b="1" dirty="0" err="1">
                <a:solidFill>
                  <a:srgbClr val="173B45"/>
                </a:solidFill>
              </a:rPr>
              <a:t>kriisi</a:t>
            </a:r>
            <a:r>
              <a:rPr sz="1800" b="1" dirty="0">
                <a:solidFill>
                  <a:srgbClr val="173B45"/>
                </a:solidFill>
              </a:rPr>
              <a:t> </a:t>
            </a:r>
            <a:r>
              <a:rPr sz="1800" b="1" dirty="0" err="1">
                <a:solidFill>
                  <a:srgbClr val="173B45"/>
                </a:solidFill>
              </a:rPr>
              <a:t>kokku</a:t>
            </a:r>
            <a:r>
              <a:rPr sz="1800" b="1" dirty="0">
                <a:solidFill>
                  <a:srgbClr val="173B45"/>
                </a:solidFill>
              </a:rPr>
              <a:t> </a:t>
            </a:r>
            <a:r>
              <a:rPr sz="1800" b="1" dirty="0" err="1">
                <a:solidFill>
                  <a:srgbClr val="173B45"/>
                </a:solidFill>
              </a:rPr>
              <a:t>leppida</a:t>
            </a:r>
            <a:r>
              <a:rPr sz="1800" b="1" dirty="0">
                <a:solidFill>
                  <a:srgbClr val="173B45"/>
                </a:solidFill>
              </a:rPr>
              <a:t> </a:t>
            </a:r>
            <a:r>
              <a:rPr sz="1800" b="1" dirty="0" err="1">
                <a:solidFill>
                  <a:srgbClr val="173B45"/>
                </a:solidFill>
              </a:rPr>
              <a:t>kogunemiskoha</a:t>
            </a:r>
            <a:r>
              <a:rPr sz="1800" b="1" dirty="0">
                <a:solidFill>
                  <a:srgbClr val="173B45"/>
                </a:solidFill>
              </a:rPr>
              <a:t> ja </a:t>
            </a:r>
            <a:r>
              <a:rPr sz="1800" b="1" dirty="0" err="1">
                <a:solidFill>
                  <a:srgbClr val="173B45"/>
                </a:solidFill>
              </a:rPr>
              <a:t>infotahvli</a:t>
            </a:r>
            <a:r>
              <a:rPr sz="1800" b="1" dirty="0">
                <a:solidFill>
                  <a:srgbClr val="173B45"/>
                </a:solidFill>
              </a:rPr>
              <a:t>.</a:t>
            </a:r>
          </a:p>
          <a:p>
            <a:pPr algn="ctr">
              <a:buNone/>
              <a:defRPr sz="1800" b="1">
                <a:solidFill>
                  <a:srgbClr val="173B45"/>
                </a:solidFill>
              </a:defRPr>
            </a:pPr>
            <a:r>
              <a:rPr lang="et-EE" sz="1800" b="1" dirty="0">
                <a:solidFill>
                  <a:srgbClr val="173B45"/>
                </a:solidFill>
              </a:rPr>
              <a:t>Vahetu abi saamiseks liigu päästekomandosse, politseijaoskonda või </a:t>
            </a:r>
            <a:r>
              <a:rPr lang="et-EE" sz="1800" b="1" dirty="0" err="1">
                <a:solidFill>
                  <a:srgbClr val="173B45"/>
                </a:solidFill>
              </a:rPr>
              <a:t>EMO-sse</a:t>
            </a:r>
            <a:r>
              <a:rPr lang="et-EE" sz="1800" b="1" dirty="0">
                <a:solidFill>
                  <a:srgbClr val="173B45"/>
                </a:solidFill>
              </a:rPr>
              <a:t>.</a:t>
            </a:r>
            <a:br>
              <a:rPr lang="et-EE" sz="1800" b="1" dirty="0">
                <a:solidFill>
                  <a:srgbClr val="173B45"/>
                </a:solidFill>
              </a:rPr>
            </a:br>
            <a:endParaRPr lang="et-EE" sz="1800" b="1" dirty="0">
              <a:solidFill>
                <a:srgbClr val="173B45"/>
              </a:solidFill>
            </a:endParaRPr>
          </a:p>
        </p:txBody>
      </p:sp>
      <p:sp>
        <p:nvSpPr>
          <p:cNvPr id="16" name="TextBox 15">
            <a:extLst>
              <a:ext uri="{FF2B5EF4-FFF2-40B4-BE49-F238E27FC236}">
                <a16:creationId xmlns:a16="http://schemas.microsoft.com/office/drawing/2014/main" id="{5E4A5F8F-2FAB-2EB3-8C17-AC6D758577B3}"/>
              </a:ext>
            </a:extLst>
          </p:cNvPr>
          <p:cNvSpPr txBox="1"/>
          <p:nvPr/>
        </p:nvSpPr>
        <p:spPr>
          <a:xfrm>
            <a:off x="762000" y="4080153"/>
            <a:ext cx="10668000" cy="2831544"/>
          </a:xfrm>
          <a:prstGeom prst="rect">
            <a:avLst/>
          </a:prstGeom>
          <a:noFill/>
        </p:spPr>
        <p:txBody>
          <a:bodyPr wrap="square" rtlCol="0">
            <a:spAutoFit/>
          </a:bodyPr>
          <a:lstStyle/>
          <a:p>
            <a:pPr algn="l"/>
            <a:endParaRPr lang="et-EE" b="0" i="0" dirty="0">
              <a:solidFill>
                <a:srgbClr val="222222"/>
              </a:solidFill>
              <a:effectLst/>
              <a:latin typeface="Arial" panose="020B0604020202020204" pitchFamily="34" charset="0"/>
            </a:endParaRPr>
          </a:p>
          <a:p>
            <a:pPr algn="l"/>
            <a:r>
              <a:rPr lang="et-EE" b="0" i="0" dirty="0">
                <a:solidFill>
                  <a:srgbClr val="222222"/>
                </a:solidFill>
                <a:effectLst/>
                <a:latin typeface="+mj-lt"/>
              </a:rPr>
              <a:t>Tallinnas on kaheksa statsionaarset kerksuskeskust – üks igas linnaosas.</a:t>
            </a:r>
          </a:p>
          <a:p>
            <a:pPr algn="l"/>
            <a:br>
              <a:rPr lang="et-EE" b="0" i="0" dirty="0">
                <a:solidFill>
                  <a:srgbClr val="222222"/>
                </a:solidFill>
                <a:effectLst/>
                <a:latin typeface="+mj-lt"/>
              </a:rPr>
            </a:br>
            <a:r>
              <a:rPr lang="et-EE" b="0" i="0" dirty="0">
                <a:solidFill>
                  <a:srgbClr val="222222"/>
                </a:solidFill>
                <a:effectLst/>
                <a:latin typeface="+mj-lt"/>
              </a:rPr>
              <a:t>Statsionaarne keskus:</a:t>
            </a:r>
          </a:p>
          <a:p>
            <a:pPr algn="l"/>
            <a:br>
              <a:rPr lang="et-EE" sz="1400" b="0" i="0" dirty="0">
                <a:solidFill>
                  <a:srgbClr val="222222"/>
                </a:solidFill>
                <a:effectLst/>
                <a:latin typeface="+mj-lt"/>
              </a:rPr>
            </a:br>
            <a:r>
              <a:rPr lang="et-EE" sz="1400" b="0" i="0" dirty="0">
                <a:solidFill>
                  <a:srgbClr val="222222"/>
                </a:solidFill>
                <a:effectLst/>
                <a:latin typeface="+mj-lt"/>
              </a:rPr>
              <a:t>• asub kindlas hoones ja kindlal aadressil;</a:t>
            </a:r>
          </a:p>
          <a:p>
            <a:pPr algn="l"/>
            <a:r>
              <a:rPr lang="et-EE" sz="1400" b="0" i="0" dirty="0">
                <a:solidFill>
                  <a:srgbClr val="222222"/>
                </a:solidFill>
                <a:effectLst/>
                <a:latin typeface="+mj-lt"/>
              </a:rPr>
              <a:t>• aktiveeritakse ulatusliku kriisi korral;</a:t>
            </a:r>
          </a:p>
          <a:p>
            <a:pPr algn="l"/>
            <a:r>
              <a:rPr lang="et-EE" sz="1400" b="0" i="0" dirty="0">
                <a:solidFill>
                  <a:srgbClr val="222222"/>
                </a:solidFill>
                <a:effectLst/>
                <a:latin typeface="+mj-lt"/>
              </a:rPr>
              <a:t>• pakub infot, nõu ja esmavajalikku abi;</a:t>
            </a:r>
          </a:p>
          <a:p>
            <a:pPr algn="l"/>
            <a:r>
              <a:rPr lang="et-EE" sz="1400" b="0" i="0" dirty="0">
                <a:solidFill>
                  <a:srgbClr val="222222"/>
                </a:solidFill>
                <a:effectLst/>
                <a:latin typeface="+mj-lt"/>
              </a:rPr>
              <a:t>• ei ole sama mis avalik varjumiskoht.</a:t>
            </a:r>
          </a:p>
          <a:p>
            <a:pPr algn="l"/>
            <a:br>
              <a:rPr lang="et-EE" b="0" i="0" dirty="0">
                <a:solidFill>
                  <a:srgbClr val="222222"/>
                </a:solidFill>
                <a:effectLst/>
                <a:latin typeface="Arial" panose="020B0604020202020204" pitchFamily="34" charset="0"/>
              </a:rPr>
            </a:br>
            <a:endParaRPr lang="et-EE" b="0" i="0" dirty="0">
              <a:solidFill>
                <a:srgbClr val="222222"/>
              </a:solidFill>
              <a:effectLst/>
              <a:latin typeface="Arial" panose="020B0604020202020204" pitchFamily="34" charset="0"/>
            </a:endParaRPr>
          </a:p>
        </p:txBody>
      </p:sp>
      <p:sp>
        <p:nvSpPr>
          <p:cNvPr id="17" name="TextBox 16">
            <a:extLst>
              <a:ext uri="{FF2B5EF4-FFF2-40B4-BE49-F238E27FC236}">
                <a16:creationId xmlns:a16="http://schemas.microsoft.com/office/drawing/2014/main" id="{15E5CE53-890F-4195-02CB-88E7397C9AAA}"/>
              </a:ext>
            </a:extLst>
          </p:cNvPr>
          <p:cNvSpPr txBox="1"/>
          <p:nvPr/>
        </p:nvSpPr>
        <p:spPr>
          <a:xfrm>
            <a:off x="5857875" y="4892696"/>
            <a:ext cx="5572125" cy="1508105"/>
          </a:xfrm>
          <a:prstGeom prst="rect">
            <a:avLst/>
          </a:prstGeom>
          <a:noFill/>
        </p:spPr>
        <p:txBody>
          <a:bodyPr wrap="square" rtlCol="0">
            <a:spAutoFit/>
          </a:bodyPr>
          <a:lstStyle/>
          <a:p>
            <a:pPr algn="l"/>
            <a:r>
              <a:rPr lang="et-EE" b="0" i="0" dirty="0">
                <a:solidFill>
                  <a:srgbClr val="222222"/>
                </a:solidFill>
                <a:effectLst/>
                <a:latin typeface="+mj-lt"/>
              </a:rPr>
              <a:t>Võimalik abi:</a:t>
            </a:r>
          </a:p>
          <a:p>
            <a:pPr algn="l"/>
            <a:endParaRPr lang="et-EE" b="0" i="0" dirty="0">
              <a:solidFill>
                <a:srgbClr val="222222"/>
              </a:solidFill>
              <a:effectLst/>
              <a:latin typeface="+mj-lt"/>
            </a:endParaRPr>
          </a:p>
          <a:p>
            <a:pPr algn="l"/>
            <a:r>
              <a:rPr lang="et-EE" sz="1400" b="0" i="0" dirty="0">
                <a:solidFill>
                  <a:srgbClr val="222222"/>
                </a:solidFill>
                <a:effectLst/>
                <a:latin typeface="+mj-lt"/>
              </a:rPr>
              <a:t>• kontrollitud info ja käitumisjuhised</a:t>
            </a:r>
          </a:p>
          <a:p>
            <a:pPr algn="l"/>
            <a:r>
              <a:rPr lang="et-EE" sz="1400" b="0" i="0" dirty="0">
                <a:solidFill>
                  <a:srgbClr val="222222"/>
                </a:solidFill>
                <a:effectLst/>
                <a:latin typeface="+mj-lt"/>
              </a:rPr>
              <a:t>• joogivee, toidu ja hügieenitarvete korraldamine</a:t>
            </a:r>
          </a:p>
          <a:p>
            <a:pPr algn="l"/>
            <a:r>
              <a:rPr lang="et-EE" sz="1400" b="0" i="0" dirty="0">
                <a:solidFill>
                  <a:srgbClr val="222222"/>
                </a:solidFill>
                <a:effectLst/>
                <a:latin typeface="+mj-lt"/>
              </a:rPr>
              <a:t>• side- ja kommunikatsioonivõimalused</a:t>
            </a:r>
          </a:p>
          <a:p>
            <a:pPr algn="l"/>
            <a:r>
              <a:rPr lang="et-EE" sz="1400" b="0" i="0" dirty="0">
                <a:solidFill>
                  <a:srgbClr val="222222"/>
                </a:solidFill>
                <a:effectLst/>
                <a:latin typeface="+mj-lt"/>
              </a:rPr>
              <a:t>• praktiline abi vastavalt kriisiolukorrale</a:t>
            </a:r>
          </a:p>
        </p:txBody>
      </p:sp>
    </p:spTree>
    <p:extLst>
      <p:ext uri="{BB962C8B-B14F-4D97-AF65-F5344CB8AC3E}">
        <p14:creationId xmlns:p14="http://schemas.microsoft.com/office/powerpoint/2010/main" val="1795095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3EA40D6D-89CE-41D2-BEF5-7C12368B0898}"/>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ELUTÄHTSAD TEENUSED</a:t>
            </a:r>
          </a:p>
        </p:txBody>
      </p:sp>
      <p:sp>
        <p:nvSpPr>
          <p:cNvPr id="2" name="Straight Connector 1">
            <a:extLst>
              <a:ext uri="{FF2B5EF4-FFF2-40B4-BE49-F238E27FC236}">
                <a16:creationId xmlns:a16="http://schemas.microsoft.com/office/drawing/2014/main" id="{B549534F-67CD-4314-8F4A-62B9DAFC9E48}"/>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7A70707E-2541-493E-A3FC-9DB6F9C30DDE}"/>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C95E9285-5FF6-43CF-984F-6669C817D4DB}"/>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23</a:t>
            </a:r>
          </a:p>
        </p:txBody>
      </p:sp>
      <p:sp>
        <p:nvSpPr>
          <p:cNvPr id="5" name="text">
            <a:extLst>
              <a:ext uri="{FF2B5EF4-FFF2-40B4-BE49-F238E27FC236}">
                <a16:creationId xmlns:a16="http://schemas.microsoft.com/office/drawing/2014/main" id="{0B4FAC60-77F2-4158-883E-7554391D5D13}"/>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Toimepidevus ei tähenda katkestamatust</a:t>
            </a:r>
          </a:p>
        </p:txBody>
      </p:sp>
      <p:sp>
        <p:nvSpPr>
          <p:cNvPr id="6" name="text">
            <a:extLst>
              <a:ext uri="{FF2B5EF4-FFF2-40B4-BE49-F238E27FC236}">
                <a16:creationId xmlns:a16="http://schemas.microsoft.com/office/drawing/2014/main" id="{D4E0AA3E-C7AE-44BC-A4E4-EAA089B39FE1}"/>
              </a:ext>
            </a:extLst>
          </p:cNvPr>
          <p:cNvSpPr>
            <a:spLocks noGrp="1"/>
          </p:cNvSpPr>
          <p:nvPr/>
        </p:nvSpPr>
        <p:spPr>
          <a:xfrm>
            <a:off x="1143000" y="2095500"/>
            <a:ext cx="9906000" cy="533400"/>
          </a:xfrm>
          <a:prstGeom prst="rect">
            <a:avLst/>
          </a:prstGeom>
          <a:noFill/>
          <a:ln w="0">
            <a:noFill/>
            <a:prstDash val="solid"/>
          </a:ln>
        </p:spPr>
        <p:txBody>
          <a:bodyPr anchor="ctr"/>
          <a:lstStyle/>
          <a:p>
            <a:pPr algn="ctr">
              <a:buNone/>
              <a:defRPr sz="2100" b="1">
                <a:solidFill>
                  <a:srgbClr val="1F6F78"/>
                </a:solidFill>
              </a:defRPr>
            </a:pPr>
            <a:r>
              <a:rPr sz="2100" b="1">
                <a:solidFill>
                  <a:srgbClr val="1F6F78"/>
                </a:solidFill>
              </a:rPr>
              <a:t>Isiklikud varud aitavad sind seni, kuni teenuseosutaja teenuse taastab.</a:t>
            </a:r>
          </a:p>
        </p:txBody>
      </p:sp>
      <p:sp>
        <p:nvSpPr>
          <p:cNvPr id="7" name="Straight Connector 6">
            <a:extLst>
              <a:ext uri="{FF2B5EF4-FFF2-40B4-BE49-F238E27FC236}">
                <a16:creationId xmlns:a16="http://schemas.microsoft.com/office/drawing/2014/main" id="{032C72E3-A2E6-42BF-A5F3-82D7600765F7}"/>
              </a:ext>
            </a:extLst>
          </p:cNvPr>
          <p:cNvSpPr>
            <a:spLocks noGrp="1"/>
          </p:cNvSpPr>
          <p:nvPr/>
        </p:nvSpPr>
        <p:spPr>
          <a:xfrm>
            <a:off x="2857500" y="3009900"/>
            <a:ext cx="6477000" cy="0"/>
          </a:xfrm>
          <a:prstGeom prst="line">
            <a:avLst/>
          </a:prstGeom>
          <a:noFill/>
          <a:ln w="28575">
            <a:solidFill>
              <a:srgbClr val="D5DEDF"/>
            </a:solidFill>
            <a:prstDash val="solid"/>
          </a:ln>
        </p:spPr>
      </p:sp>
      <p:sp>
        <p:nvSpPr>
          <p:cNvPr id="8" name="text">
            <a:extLst>
              <a:ext uri="{FF2B5EF4-FFF2-40B4-BE49-F238E27FC236}">
                <a16:creationId xmlns:a16="http://schemas.microsoft.com/office/drawing/2014/main" id="{084270E8-0F3E-4017-9F90-32C2A64D09BF}"/>
              </a:ext>
            </a:extLst>
          </p:cNvPr>
          <p:cNvSpPr>
            <a:spLocks noGrp="1"/>
          </p:cNvSpPr>
          <p:nvPr/>
        </p:nvSpPr>
        <p:spPr>
          <a:xfrm>
            <a:off x="2381250" y="3371850"/>
            <a:ext cx="7429500" cy="1428750"/>
          </a:xfrm>
          <a:prstGeom prst="rect">
            <a:avLst/>
          </a:prstGeom>
          <a:noFill/>
          <a:ln w="0">
            <a:noFill/>
            <a:prstDash val="solid"/>
          </a:ln>
        </p:spPr>
        <p:txBody>
          <a:bodyPr anchor="ctr"/>
          <a:lstStyle/>
          <a:p>
            <a:pPr algn="ctr">
              <a:buNone/>
              <a:defRPr sz="1950" b="1">
                <a:solidFill>
                  <a:srgbClr val="173B45"/>
                </a:solidFill>
              </a:defRPr>
            </a:pPr>
            <a:r>
              <a:rPr sz="1950" b="1">
                <a:solidFill>
                  <a:srgbClr val="173B45"/>
                </a:solidFill>
              </a:rPr>
              <a:t>Teenuse kvaliteet võib halveneda.</a:t>
            </a:r>
          </a:p>
          <a:p>
            <a:pPr algn="ctr">
              <a:buNone/>
              <a:defRPr sz="1950" b="1">
                <a:solidFill>
                  <a:srgbClr val="173B45"/>
                </a:solidFill>
              </a:defRPr>
            </a:pPr>
            <a:r>
              <a:rPr sz="1950" b="1">
                <a:solidFill>
                  <a:srgbClr val="173B45"/>
                </a:solidFill>
              </a:rPr>
              <a:t>Kättesaadavus võib olla piiratud.</a:t>
            </a:r>
          </a:p>
          <a:p>
            <a:pPr algn="ctr">
              <a:buNone/>
              <a:defRPr sz="1950" b="1">
                <a:solidFill>
                  <a:srgbClr val="173B45"/>
                </a:solidFill>
              </a:defRPr>
            </a:pPr>
            <a:r>
              <a:rPr sz="1950" b="1">
                <a:solidFill>
                  <a:srgbClr val="173B45"/>
                </a:solidFill>
              </a:rPr>
              <a:t>Taastamine võib võtta aega.</a:t>
            </a:r>
          </a:p>
        </p:txBody>
      </p:sp>
      <p:sp>
        <p:nvSpPr>
          <p:cNvPr id="9" name="text">
            <a:extLst>
              <a:ext uri="{FF2B5EF4-FFF2-40B4-BE49-F238E27FC236}">
                <a16:creationId xmlns:a16="http://schemas.microsoft.com/office/drawing/2014/main" id="{4E67596F-B0D4-44CE-8181-0D4FBE1EB583}"/>
              </a:ext>
            </a:extLst>
          </p:cNvPr>
          <p:cNvSpPr>
            <a:spLocks noGrp="1"/>
          </p:cNvSpPr>
          <p:nvPr/>
        </p:nvSpPr>
        <p:spPr>
          <a:xfrm>
            <a:off x="1905000" y="5219700"/>
            <a:ext cx="8382000" cy="419100"/>
          </a:xfrm>
          <a:prstGeom prst="rect">
            <a:avLst/>
          </a:prstGeom>
          <a:noFill/>
          <a:ln w="0">
            <a:noFill/>
            <a:prstDash val="solid"/>
          </a:ln>
        </p:spPr>
        <p:txBody>
          <a:bodyPr anchor="ctr"/>
          <a:lstStyle/>
          <a:p>
            <a:pPr algn="ctr">
              <a:buNone/>
              <a:defRPr sz="1650" b="0">
                <a:solidFill>
                  <a:srgbClr val="526064"/>
                </a:solidFill>
              </a:defRPr>
            </a:pPr>
            <a:r>
              <a:rPr sz="1650" b="0">
                <a:solidFill>
                  <a:srgbClr val="526064"/>
                </a:solidFill>
              </a:rPr>
              <a:t>Inimese valmisolek ja teenuste toimepidevus töötavad koos.</a:t>
            </a:r>
          </a:p>
        </p:txBody>
      </p:sp>
    </p:spTree>
    <p:extLst>
      <p:ext uri="{BB962C8B-B14F-4D97-AF65-F5344CB8AC3E}">
        <p14:creationId xmlns:p14="http://schemas.microsoft.com/office/powerpoint/2010/main" val="1730601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89A46A96-2966-41CA-A82B-827883553E47}"/>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E8F2F3"/>
                </a:solidFill>
              </a:defRPr>
            </a:pPr>
            <a:r>
              <a:rPr sz="975" b="1">
                <a:solidFill>
                  <a:srgbClr val="E8F2F3"/>
                </a:solidFill>
              </a:rPr>
              <a:t>VARJUMINE</a:t>
            </a:r>
          </a:p>
        </p:txBody>
      </p:sp>
      <p:sp>
        <p:nvSpPr>
          <p:cNvPr id="2" name="Straight Connector 1">
            <a:extLst>
              <a:ext uri="{FF2B5EF4-FFF2-40B4-BE49-F238E27FC236}">
                <a16:creationId xmlns:a16="http://schemas.microsoft.com/office/drawing/2014/main" id="{3C0644B6-E10D-4DE1-891B-390110BD42C7}"/>
              </a:ext>
            </a:extLst>
          </p:cNvPr>
          <p:cNvSpPr>
            <a:spLocks noGrp="1"/>
          </p:cNvSpPr>
          <p:nvPr/>
        </p:nvSpPr>
        <p:spPr>
          <a:xfrm>
            <a:off x="647700" y="6457950"/>
            <a:ext cx="10896600" cy="0"/>
          </a:xfrm>
          <a:prstGeom prst="line">
            <a:avLst/>
          </a:prstGeom>
          <a:noFill/>
          <a:ln w="9525">
            <a:solidFill>
              <a:srgbClr val="42636B"/>
            </a:solidFill>
            <a:prstDash val="solid"/>
          </a:ln>
        </p:spPr>
      </p:sp>
      <p:sp>
        <p:nvSpPr>
          <p:cNvPr id="3" name="text">
            <a:extLst>
              <a:ext uri="{FF2B5EF4-FFF2-40B4-BE49-F238E27FC236}">
                <a16:creationId xmlns:a16="http://schemas.microsoft.com/office/drawing/2014/main" id="{A9F9F984-BE33-4AFA-846D-5901D24DEC48}"/>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E8F2F3"/>
                </a:solidFill>
              </a:defRPr>
            </a:pPr>
            <a:r>
              <a:rPr sz="750" b="1">
                <a:solidFill>
                  <a:srgbClr val="E8F2F3"/>
                </a:solidFill>
              </a:rPr>
              <a:t>VALMIS KRIISIKS</a:t>
            </a:r>
          </a:p>
        </p:txBody>
      </p:sp>
      <p:sp>
        <p:nvSpPr>
          <p:cNvPr id="4" name="text">
            <a:extLst>
              <a:ext uri="{FF2B5EF4-FFF2-40B4-BE49-F238E27FC236}">
                <a16:creationId xmlns:a16="http://schemas.microsoft.com/office/drawing/2014/main" id="{15D02C7A-73C0-4C2C-9615-7532485029C4}"/>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E8F2F3"/>
                </a:solidFill>
              </a:defRPr>
            </a:pPr>
            <a:r>
              <a:rPr sz="825" b="0">
                <a:solidFill>
                  <a:srgbClr val="E8F2F3"/>
                </a:solidFill>
              </a:rPr>
              <a:t>27</a:t>
            </a:r>
          </a:p>
        </p:txBody>
      </p:sp>
      <p:sp>
        <p:nvSpPr>
          <p:cNvPr id="5" name="text">
            <a:extLst>
              <a:ext uri="{FF2B5EF4-FFF2-40B4-BE49-F238E27FC236}">
                <a16:creationId xmlns:a16="http://schemas.microsoft.com/office/drawing/2014/main" id="{010FB353-F375-46E1-946B-37E0CF80F28C}"/>
              </a:ext>
            </a:extLst>
          </p:cNvPr>
          <p:cNvSpPr>
            <a:spLocks noGrp="1"/>
          </p:cNvSpPr>
          <p:nvPr/>
        </p:nvSpPr>
        <p:spPr>
          <a:xfrm>
            <a:off x="857250" y="1428750"/>
            <a:ext cx="10477500" cy="704850"/>
          </a:xfrm>
          <a:prstGeom prst="rect">
            <a:avLst/>
          </a:prstGeom>
          <a:noFill/>
          <a:ln w="0">
            <a:noFill/>
            <a:prstDash val="solid"/>
          </a:ln>
        </p:spPr>
        <p:txBody>
          <a:bodyPr anchor="ctr"/>
          <a:lstStyle/>
          <a:p>
            <a:pPr algn="ctr">
              <a:buNone/>
              <a:defRPr sz="3750" b="1">
                <a:solidFill>
                  <a:srgbClr val="FFFFFF"/>
                </a:solidFill>
              </a:defRPr>
            </a:pPr>
            <a:r>
              <a:rPr sz="3750" b="1">
                <a:solidFill>
                  <a:srgbClr val="FFFFFF"/>
                </a:solidFill>
              </a:rPr>
              <a:t>SIREEN = VARJU KOHE</a:t>
            </a:r>
          </a:p>
        </p:txBody>
      </p:sp>
      <p:sp>
        <p:nvSpPr>
          <p:cNvPr id="6" name="text">
            <a:extLst>
              <a:ext uri="{FF2B5EF4-FFF2-40B4-BE49-F238E27FC236}">
                <a16:creationId xmlns:a16="http://schemas.microsoft.com/office/drawing/2014/main" id="{5DF9E10B-822A-4667-8776-35077394989B}"/>
              </a:ext>
            </a:extLst>
          </p:cNvPr>
          <p:cNvSpPr>
            <a:spLocks noGrp="1"/>
          </p:cNvSpPr>
          <p:nvPr/>
        </p:nvSpPr>
        <p:spPr>
          <a:xfrm>
            <a:off x="1619250" y="2724150"/>
            <a:ext cx="8953500" cy="495300"/>
          </a:xfrm>
          <a:prstGeom prst="rect">
            <a:avLst/>
          </a:prstGeom>
          <a:noFill/>
          <a:ln w="0">
            <a:noFill/>
            <a:prstDash val="solid"/>
          </a:ln>
        </p:spPr>
        <p:txBody>
          <a:bodyPr anchor="ctr"/>
          <a:lstStyle/>
          <a:p>
            <a:pPr algn="l">
              <a:buNone/>
              <a:defRPr sz="2250" b="1">
                <a:solidFill>
                  <a:srgbClr val="E8F2F3"/>
                </a:solidFill>
              </a:defRPr>
            </a:pPr>
            <a:r>
              <a:rPr sz="2250" b="1">
                <a:solidFill>
                  <a:srgbClr val="E8F2F3"/>
                </a:solidFill>
              </a:rPr>
              <a:t>1. Mine lähimasse siseruumi</a:t>
            </a:r>
          </a:p>
        </p:txBody>
      </p:sp>
      <p:sp>
        <p:nvSpPr>
          <p:cNvPr id="7" name="text">
            <a:extLst>
              <a:ext uri="{FF2B5EF4-FFF2-40B4-BE49-F238E27FC236}">
                <a16:creationId xmlns:a16="http://schemas.microsoft.com/office/drawing/2014/main" id="{0C528074-DD44-4030-8562-D3080DD80698}"/>
              </a:ext>
            </a:extLst>
          </p:cNvPr>
          <p:cNvSpPr>
            <a:spLocks noGrp="1"/>
          </p:cNvSpPr>
          <p:nvPr/>
        </p:nvSpPr>
        <p:spPr>
          <a:xfrm>
            <a:off x="1619250" y="3429000"/>
            <a:ext cx="8953500" cy="495300"/>
          </a:xfrm>
          <a:prstGeom prst="rect">
            <a:avLst/>
          </a:prstGeom>
          <a:noFill/>
          <a:ln w="0">
            <a:noFill/>
            <a:prstDash val="solid"/>
          </a:ln>
        </p:spPr>
        <p:txBody>
          <a:bodyPr anchor="ctr"/>
          <a:lstStyle/>
          <a:p>
            <a:pPr algn="l">
              <a:buNone/>
              <a:defRPr sz="2250" b="1">
                <a:solidFill>
                  <a:srgbClr val="E8F2F3"/>
                </a:solidFill>
              </a:defRPr>
            </a:pPr>
            <a:r>
              <a:rPr sz="2250" b="1">
                <a:solidFill>
                  <a:srgbClr val="E8F2F3"/>
                </a:solidFill>
              </a:rPr>
              <a:t>2. Liigu eemale akendest</a:t>
            </a:r>
          </a:p>
        </p:txBody>
      </p:sp>
      <p:sp>
        <p:nvSpPr>
          <p:cNvPr id="8" name="text">
            <a:extLst>
              <a:ext uri="{FF2B5EF4-FFF2-40B4-BE49-F238E27FC236}">
                <a16:creationId xmlns:a16="http://schemas.microsoft.com/office/drawing/2014/main" id="{957E106F-5120-4327-BA49-432DA3FE08BC}"/>
              </a:ext>
            </a:extLst>
          </p:cNvPr>
          <p:cNvSpPr>
            <a:spLocks noGrp="1"/>
          </p:cNvSpPr>
          <p:nvPr/>
        </p:nvSpPr>
        <p:spPr>
          <a:xfrm>
            <a:off x="1619250" y="4133850"/>
            <a:ext cx="8953500" cy="666750"/>
          </a:xfrm>
          <a:prstGeom prst="rect">
            <a:avLst/>
          </a:prstGeom>
          <a:noFill/>
          <a:ln w="0">
            <a:noFill/>
            <a:prstDash val="solid"/>
          </a:ln>
        </p:spPr>
        <p:txBody>
          <a:bodyPr anchor="ctr"/>
          <a:lstStyle/>
          <a:p>
            <a:pPr algn="l">
              <a:buNone/>
              <a:defRPr sz="2250" b="1">
                <a:solidFill>
                  <a:srgbClr val="F4B18F"/>
                </a:solidFill>
              </a:defRPr>
            </a:pPr>
            <a:r>
              <a:rPr sz="2250" b="1">
                <a:solidFill>
                  <a:srgbClr val="F4B18F"/>
                </a:solidFill>
              </a:rPr>
              <a:t>3. Leia võimalusel kaks seina enda ja välisõhu vahele</a:t>
            </a:r>
          </a:p>
        </p:txBody>
      </p:sp>
      <p:sp>
        <p:nvSpPr>
          <p:cNvPr id="9" name="text">
            <a:extLst>
              <a:ext uri="{FF2B5EF4-FFF2-40B4-BE49-F238E27FC236}">
                <a16:creationId xmlns:a16="http://schemas.microsoft.com/office/drawing/2014/main" id="{303E43EE-22AB-4B1A-B20C-5C47B3FBDC2A}"/>
              </a:ext>
            </a:extLst>
          </p:cNvPr>
          <p:cNvSpPr>
            <a:spLocks noGrp="1"/>
          </p:cNvSpPr>
          <p:nvPr/>
        </p:nvSpPr>
        <p:spPr>
          <a:xfrm>
            <a:off x="1619250" y="5257800"/>
            <a:ext cx="8953500" cy="400050"/>
          </a:xfrm>
          <a:prstGeom prst="rect">
            <a:avLst/>
          </a:prstGeom>
          <a:noFill/>
          <a:ln w="0">
            <a:noFill/>
            <a:prstDash val="solid"/>
          </a:ln>
        </p:spPr>
        <p:txBody>
          <a:bodyPr anchor="ctr"/>
          <a:lstStyle/>
          <a:p>
            <a:pPr algn="ctr">
              <a:buNone/>
              <a:defRPr sz="1800" b="0">
                <a:solidFill>
                  <a:srgbClr val="FFFFFF"/>
                </a:solidFill>
              </a:defRPr>
            </a:pPr>
            <a:r>
              <a:rPr sz="1800" b="0">
                <a:solidFill>
                  <a:srgbClr val="FFFFFF"/>
                </a:solidFill>
              </a:rPr>
              <a:t>Varju kõigepealt. Täpsusta olukorda seejärel.</a:t>
            </a:r>
          </a:p>
        </p:txBody>
      </p:sp>
    </p:spTree>
    <p:extLst>
      <p:ext uri="{BB962C8B-B14F-4D97-AF65-F5344CB8AC3E}">
        <p14:creationId xmlns:p14="http://schemas.microsoft.com/office/powerpoint/2010/main" val="378207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F5A19022-EF65-4C2E-A4C5-088A53A866C8}"/>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OTSUS</a:t>
            </a:r>
          </a:p>
        </p:txBody>
      </p:sp>
      <p:sp>
        <p:nvSpPr>
          <p:cNvPr id="2" name="Straight Connector 1">
            <a:extLst>
              <a:ext uri="{FF2B5EF4-FFF2-40B4-BE49-F238E27FC236}">
                <a16:creationId xmlns:a16="http://schemas.microsoft.com/office/drawing/2014/main" id="{A5EF26D8-D94C-4FF1-86FF-BFEC31115A5A}"/>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B6D03CCC-AC13-4E6A-8CB8-D7D345F23913}"/>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AE3D0E43-58DE-4DB8-A1D3-DDF3B3773EE7}"/>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28</a:t>
            </a:r>
          </a:p>
        </p:txBody>
      </p:sp>
      <p:sp>
        <p:nvSpPr>
          <p:cNvPr id="5" name="text">
            <a:extLst>
              <a:ext uri="{FF2B5EF4-FFF2-40B4-BE49-F238E27FC236}">
                <a16:creationId xmlns:a16="http://schemas.microsoft.com/office/drawing/2014/main" id="{28B0D3C0-947C-42E6-B167-A56B38FBE54F}"/>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Jäämine, varjumine ja evakueerumine on kolm eri otsust</a:t>
            </a:r>
          </a:p>
        </p:txBody>
      </p:sp>
      <p:sp>
        <p:nvSpPr>
          <p:cNvPr id="6" name="choice">
            <a:extLst>
              <a:ext uri="{FF2B5EF4-FFF2-40B4-BE49-F238E27FC236}">
                <a16:creationId xmlns:a16="http://schemas.microsoft.com/office/drawing/2014/main" id="{AB46AC3E-4E25-4C3A-B650-264F3F669E24}"/>
              </a:ext>
            </a:extLst>
          </p:cNvPr>
          <p:cNvSpPr>
            <a:spLocks noGrp="1"/>
          </p:cNvSpPr>
          <p:nvPr/>
        </p:nvSpPr>
        <p:spPr>
          <a:xfrm>
            <a:off x="666750" y="2076450"/>
            <a:ext cx="3429000" cy="180975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7ACDA27A-7AC4-4C57-B225-4E191307FBF8}"/>
              </a:ext>
            </a:extLst>
          </p:cNvPr>
          <p:cNvSpPr>
            <a:spLocks noGrp="1"/>
          </p:cNvSpPr>
          <p:nvPr/>
        </p:nvSpPr>
        <p:spPr>
          <a:xfrm>
            <a:off x="666750" y="2076450"/>
            <a:ext cx="95250" cy="1809750"/>
          </a:xfrm>
          <a:prstGeom prst="rect">
            <a:avLst/>
          </a:prstGeom>
          <a:solidFill>
            <a:srgbClr val="1F6F78"/>
          </a:solidFill>
          <a:ln w="9525">
            <a:solidFill>
              <a:srgbClr val="1F6F78"/>
            </a:solidFill>
            <a:prstDash val="solid"/>
          </a:ln>
        </p:spPr>
      </p:sp>
      <p:sp>
        <p:nvSpPr>
          <p:cNvPr id="8" name="text">
            <a:extLst>
              <a:ext uri="{FF2B5EF4-FFF2-40B4-BE49-F238E27FC236}">
                <a16:creationId xmlns:a16="http://schemas.microsoft.com/office/drawing/2014/main" id="{DA946F31-B26F-46B2-A73B-828ABE2FD873}"/>
              </a:ext>
            </a:extLst>
          </p:cNvPr>
          <p:cNvSpPr>
            <a:spLocks noGrp="1"/>
          </p:cNvSpPr>
          <p:nvPr/>
        </p:nvSpPr>
        <p:spPr>
          <a:xfrm>
            <a:off x="933450" y="2228850"/>
            <a:ext cx="297180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JÄÄN</a:t>
            </a:r>
          </a:p>
        </p:txBody>
      </p:sp>
      <p:sp>
        <p:nvSpPr>
          <p:cNvPr id="9" name="text">
            <a:extLst>
              <a:ext uri="{FF2B5EF4-FFF2-40B4-BE49-F238E27FC236}">
                <a16:creationId xmlns:a16="http://schemas.microsoft.com/office/drawing/2014/main" id="{DAC950E9-6C22-458A-B384-44132F587EF2}"/>
              </a:ext>
            </a:extLst>
          </p:cNvPr>
          <p:cNvSpPr>
            <a:spLocks noGrp="1"/>
          </p:cNvSpPr>
          <p:nvPr/>
        </p:nvSpPr>
        <p:spPr>
          <a:xfrm>
            <a:off x="933450" y="2647950"/>
            <a:ext cx="2971800" cy="106680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Kodu on turvaline. Näide: elektri- või veekatkestus, mille ajal saan kodus toime.</a:t>
            </a:r>
          </a:p>
        </p:txBody>
      </p:sp>
      <p:sp>
        <p:nvSpPr>
          <p:cNvPr id="10" name="choice">
            <a:extLst>
              <a:ext uri="{FF2B5EF4-FFF2-40B4-BE49-F238E27FC236}">
                <a16:creationId xmlns:a16="http://schemas.microsoft.com/office/drawing/2014/main" id="{F757D56C-C0BB-46BF-B626-FB2CCC2BD45D}"/>
              </a:ext>
            </a:extLst>
          </p:cNvPr>
          <p:cNvSpPr>
            <a:spLocks noGrp="1"/>
          </p:cNvSpPr>
          <p:nvPr/>
        </p:nvSpPr>
        <p:spPr>
          <a:xfrm>
            <a:off x="4381500" y="2076450"/>
            <a:ext cx="3429000" cy="180975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7B83C56C-58B6-44E6-B596-B2B0C77DA341}"/>
              </a:ext>
            </a:extLst>
          </p:cNvPr>
          <p:cNvSpPr>
            <a:spLocks noGrp="1"/>
          </p:cNvSpPr>
          <p:nvPr/>
        </p:nvSpPr>
        <p:spPr>
          <a:xfrm>
            <a:off x="4381500" y="2076450"/>
            <a:ext cx="95250" cy="1809750"/>
          </a:xfrm>
          <a:prstGeom prst="rect">
            <a:avLst/>
          </a:prstGeom>
          <a:solidFill>
            <a:srgbClr val="D26A3A"/>
          </a:solidFill>
          <a:ln w="9525">
            <a:solidFill>
              <a:srgbClr val="D26A3A"/>
            </a:solidFill>
            <a:prstDash val="solid"/>
          </a:ln>
        </p:spPr>
      </p:sp>
      <p:sp>
        <p:nvSpPr>
          <p:cNvPr id="12" name="text">
            <a:extLst>
              <a:ext uri="{FF2B5EF4-FFF2-40B4-BE49-F238E27FC236}">
                <a16:creationId xmlns:a16="http://schemas.microsoft.com/office/drawing/2014/main" id="{0E02DCD8-F9AF-47C6-8C6E-C8D8C5DCA5DB}"/>
              </a:ext>
            </a:extLst>
          </p:cNvPr>
          <p:cNvSpPr>
            <a:spLocks noGrp="1"/>
          </p:cNvSpPr>
          <p:nvPr/>
        </p:nvSpPr>
        <p:spPr>
          <a:xfrm>
            <a:off x="4648200" y="2228850"/>
            <a:ext cx="297180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VARJUN</a:t>
            </a:r>
          </a:p>
        </p:txBody>
      </p:sp>
      <p:sp>
        <p:nvSpPr>
          <p:cNvPr id="13" name="text">
            <a:extLst>
              <a:ext uri="{FF2B5EF4-FFF2-40B4-BE49-F238E27FC236}">
                <a16:creationId xmlns:a16="http://schemas.microsoft.com/office/drawing/2014/main" id="{4D7496A4-CE0B-48DD-85AB-17C1AACCEA32}"/>
              </a:ext>
            </a:extLst>
          </p:cNvPr>
          <p:cNvSpPr>
            <a:spLocks noGrp="1"/>
          </p:cNvSpPr>
          <p:nvPr/>
        </p:nvSpPr>
        <p:spPr>
          <a:xfrm>
            <a:off x="4648200" y="2647950"/>
            <a:ext cx="2971800" cy="106680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Vahetu oht on väljas. Näide: sireen, plahvatusoht või ohtlik aine.</a:t>
            </a:r>
          </a:p>
        </p:txBody>
      </p:sp>
      <p:sp>
        <p:nvSpPr>
          <p:cNvPr id="14" name="choice">
            <a:extLst>
              <a:ext uri="{FF2B5EF4-FFF2-40B4-BE49-F238E27FC236}">
                <a16:creationId xmlns:a16="http://schemas.microsoft.com/office/drawing/2014/main" id="{BD801DE7-3511-44E4-AFD5-5E2B61C2DAD6}"/>
              </a:ext>
            </a:extLst>
          </p:cNvPr>
          <p:cNvSpPr>
            <a:spLocks noGrp="1"/>
          </p:cNvSpPr>
          <p:nvPr/>
        </p:nvSpPr>
        <p:spPr>
          <a:xfrm>
            <a:off x="8096250" y="2076450"/>
            <a:ext cx="3429000" cy="1809750"/>
          </a:xfrm>
          <a:prstGeom prst="roundRect">
            <a:avLst>
              <a:gd name="adj" fmla="val 12500"/>
            </a:avLst>
          </a:prstGeom>
          <a:solidFill>
            <a:srgbClr val="F5F7F7"/>
          </a:solidFill>
          <a:ln w="9525">
            <a:solidFill>
              <a:srgbClr val="D5DEDF"/>
            </a:solidFill>
            <a:prstDash val="solid"/>
          </a:ln>
        </p:spPr>
      </p:sp>
      <p:sp>
        <p:nvSpPr>
          <p:cNvPr id="15" name="choice-accent">
            <a:extLst>
              <a:ext uri="{FF2B5EF4-FFF2-40B4-BE49-F238E27FC236}">
                <a16:creationId xmlns:a16="http://schemas.microsoft.com/office/drawing/2014/main" id="{DF76935C-FD71-4CD0-8B55-6344125AF6E8}"/>
              </a:ext>
            </a:extLst>
          </p:cNvPr>
          <p:cNvSpPr>
            <a:spLocks noGrp="1"/>
          </p:cNvSpPr>
          <p:nvPr/>
        </p:nvSpPr>
        <p:spPr>
          <a:xfrm>
            <a:off x="8096250" y="2076450"/>
            <a:ext cx="95250" cy="1809750"/>
          </a:xfrm>
          <a:prstGeom prst="rect">
            <a:avLst/>
          </a:prstGeom>
          <a:solidFill>
            <a:srgbClr val="1F6F78"/>
          </a:solidFill>
          <a:ln w="9525">
            <a:solidFill>
              <a:srgbClr val="1F6F78"/>
            </a:solidFill>
            <a:prstDash val="solid"/>
          </a:ln>
        </p:spPr>
      </p:sp>
      <p:sp>
        <p:nvSpPr>
          <p:cNvPr id="16" name="text">
            <a:extLst>
              <a:ext uri="{FF2B5EF4-FFF2-40B4-BE49-F238E27FC236}">
                <a16:creationId xmlns:a16="http://schemas.microsoft.com/office/drawing/2014/main" id="{A7576127-9366-437B-85F7-CEBC6B507AD5}"/>
              </a:ext>
            </a:extLst>
          </p:cNvPr>
          <p:cNvSpPr>
            <a:spLocks noGrp="1"/>
          </p:cNvSpPr>
          <p:nvPr/>
        </p:nvSpPr>
        <p:spPr>
          <a:xfrm>
            <a:off x="8362950" y="2228850"/>
            <a:ext cx="297180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EVAKUEERUN</a:t>
            </a:r>
          </a:p>
        </p:txBody>
      </p:sp>
      <p:sp>
        <p:nvSpPr>
          <p:cNvPr id="17" name="text">
            <a:extLst>
              <a:ext uri="{FF2B5EF4-FFF2-40B4-BE49-F238E27FC236}">
                <a16:creationId xmlns:a16="http://schemas.microsoft.com/office/drawing/2014/main" id="{C18D96D7-F62E-4B48-81DD-B0ED1443EA4D}"/>
              </a:ext>
            </a:extLst>
          </p:cNvPr>
          <p:cNvSpPr>
            <a:spLocks noGrp="1"/>
          </p:cNvSpPr>
          <p:nvPr/>
        </p:nvSpPr>
        <p:spPr>
          <a:xfrm>
            <a:off x="8362950" y="2647950"/>
            <a:ext cx="2971800" cy="106680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Piirkonda jäämine pole turvaline. Näide: tulekahju, üleujutus või ametlik korraldus.</a:t>
            </a:r>
          </a:p>
        </p:txBody>
      </p:sp>
      <p:sp>
        <p:nvSpPr>
          <p:cNvPr id="18" name="text">
            <a:extLst>
              <a:ext uri="{FF2B5EF4-FFF2-40B4-BE49-F238E27FC236}">
                <a16:creationId xmlns:a16="http://schemas.microsoft.com/office/drawing/2014/main" id="{26282595-A293-42DC-A784-B0D9E8784207}"/>
              </a:ext>
            </a:extLst>
          </p:cNvPr>
          <p:cNvSpPr>
            <a:spLocks noGrp="1"/>
          </p:cNvSpPr>
          <p:nvPr/>
        </p:nvSpPr>
        <p:spPr>
          <a:xfrm>
            <a:off x="1714500" y="4476750"/>
            <a:ext cx="8763000" cy="476250"/>
          </a:xfrm>
          <a:prstGeom prst="rect">
            <a:avLst/>
          </a:prstGeom>
          <a:noFill/>
          <a:ln w="0">
            <a:noFill/>
            <a:prstDash val="solid"/>
          </a:ln>
        </p:spPr>
        <p:txBody>
          <a:bodyPr anchor="ctr"/>
          <a:lstStyle/>
          <a:p>
            <a:pPr algn="ctr">
              <a:buNone/>
              <a:defRPr sz="1950" b="1">
                <a:solidFill>
                  <a:srgbClr val="173B45"/>
                </a:solidFill>
              </a:defRPr>
            </a:pPr>
            <a:r>
              <a:rPr sz="1950" b="1">
                <a:solidFill>
                  <a:srgbClr val="173B45"/>
                </a:solidFill>
              </a:rPr>
              <a:t>Õige otsus sõltub ohust, asukohast ja ametlikust juhisest.</a:t>
            </a:r>
          </a:p>
        </p:txBody>
      </p:sp>
    </p:spTree>
    <p:extLst>
      <p:ext uri="{BB962C8B-B14F-4D97-AF65-F5344CB8AC3E}">
        <p14:creationId xmlns:p14="http://schemas.microsoft.com/office/powerpoint/2010/main" val="2140593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DDA92585-C103-4311-9194-E72937CCF9D2}"/>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PERE</a:t>
            </a:r>
          </a:p>
        </p:txBody>
      </p:sp>
      <p:sp>
        <p:nvSpPr>
          <p:cNvPr id="2" name="Straight Connector 1">
            <a:extLst>
              <a:ext uri="{FF2B5EF4-FFF2-40B4-BE49-F238E27FC236}">
                <a16:creationId xmlns:a16="http://schemas.microsoft.com/office/drawing/2014/main" id="{6A7ACCF0-AA68-4E4C-95ED-23CF965E7063}"/>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7CD70ED8-18E4-427D-A061-A3521E3E90F7}"/>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0116A181-AA5C-4A47-BFFA-11A8254BF7CF}"/>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29</a:t>
            </a:r>
          </a:p>
        </p:txBody>
      </p:sp>
      <p:sp>
        <p:nvSpPr>
          <p:cNvPr id="5" name="text">
            <a:extLst>
              <a:ext uri="{FF2B5EF4-FFF2-40B4-BE49-F238E27FC236}">
                <a16:creationId xmlns:a16="http://schemas.microsoft.com/office/drawing/2014/main" id="{D2BDF5F0-DD80-4F50-AF7B-D1CB3302AECD}"/>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Vahetu ohu ajal ära torma last koolist või lasteaiast ära tooma</a:t>
            </a:r>
          </a:p>
        </p:txBody>
      </p:sp>
      <p:sp>
        <p:nvSpPr>
          <p:cNvPr id="6" name="box">
            <a:extLst>
              <a:ext uri="{FF2B5EF4-FFF2-40B4-BE49-F238E27FC236}">
                <a16:creationId xmlns:a16="http://schemas.microsoft.com/office/drawing/2014/main" id="{772838FD-8F15-429C-BCC7-76770F7B65C8}"/>
              </a:ext>
            </a:extLst>
          </p:cNvPr>
          <p:cNvSpPr>
            <a:spLocks noGrp="1"/>
          </p:cNvSpPr>
          <p:nvPr/>
        </p:nvSpPr>
        <p:spPr>
          <a:xfrm>
            <a:off x="1714500" y="2076450"/>
            <a:ext cx="8763000" cy="2438400"/>
          </a:xfrm>
          <a:prstGeom prst="roundRect">
            <a:avLst>
              <a:gd name="adj" fmla="val 9375"/>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758ED0D8-6CE0-4822-97E4-29FEFB677210}"/>
              </a:ext>
            </a:extLst>
          </p:cNvPr>
          <p:cNvSpPr>
            <a:spLocks noGrp="1"/>
          </p:cNvSpPr>
          <p:nvPr/>
        </p:nvSpPr>
        <p:spPr>
          <a:xfrm>
            <a:off x="2095500" y="2400300"/>
            <a:ext cx="8001000" cy="552450"/>
          </a:xfrm>
          <a:prstGeom prst="rect">
            <a:avLst/>
          </a:prstGeom>
          <a:noFill/>
          <a:ln w="0">
            <a:noFill/>
            <a:prstDash val="solid"/>
          </a:ln>
        </p:spPr>
        <p:txBody>
          <a:bodyPr anchor="ctr"/>
          <a:lstStyle/>
          <a:p>
            <a:pPr algn="ctr">
              <a:buNone/>
              <a:defRPr sz="2400" b="1">
                <a:solidFill>
                  <a:srgbClr val="1F6F78"/>
                </a:solidFill>
              </a:defRPr>
            </a:pPr>
            <a:r>
              <a:rPr sz="2400" b="1">
                <a:solidFill>
                  <a:srgbClr val="1F6F78"/>
                </a:solidFill>
              </a:rPr>
              <a:t>Laps on asutuse personali hoole all.</a:t>
            </a:r>
          </a:p>
        </p:txBody>
      </p:sp>
      <p:sp>
        <p:nvSpPr>
          <p:cNvPr id="8" name="text">
            <a:extLst>
              <a:ext uri="{FF2B5EF4-FFF2-40B4-BE49-F238E27FC236}">
                <a16:creationId xmlns:a16="http://schemas.microsoft.com/office/drawing/2014/main" id="{F4383FCD-0EF8-4F2E-997D-1E3A3AEB0CA9}"/>
              </a:ext>
            </a:extLst>
          </p:cNvPr>
          <p:cNvSpPr>
            <a:spLocks noGrp="1"/>
          </p:cNvSpPr>
          <p:nvPr/>
        </p:nvSpPr>
        <p:spPr>
          <a:xfrm>
            <a:off x="2286000" y="3200400"/>
            <a:ext cx="7620000" cy="914400"/>
          </a:xfrm>
          <a:prstGeom prst="rect">
            <a:avLst/>
          </a:prstGeom>
          <a:noFill/>
          <a:ln w="0">
            <a:noFill/>
            <a:prstDash val="solid"/>
          </a:ln>
        </p:spPr>
        <p:txBody>
          <a:bodyPr anchor="ctr"/>
          <a:lstStyle/>
          <a:p>
            <a:pPr algn="ctr">
              <a:buNone/>
              <a:defRPr sz="1800" b="1">
                <a:solidFill>
                  <a:srgbClr val="173B45"/>
                </a:solidFill>
              </a:defRPr>
            </a:pPr>
            <a:r>
              <a:rPr sz="1800" b="1">
                <a:solidFill>
                  <a:srgbClr val="173B45"/>
                </a:solidFill>
              </a:rPr>
              <a:t>Kool, lasteaed, haigla ja hoolekandeasutus peavad tagama oma hoolealuste turvalisuse.</a:t>
            </a:r>
          </a:p>
        </p:txBody>
      </p:sp>
      <p:sp>
        <p:nvSpPr>
          <p:cNvPr id="9" name="text">
            <a:extLst>
              <a:ext uri="{FF2B5EF4-FFF2-40B4-BE49-F238E27FC236}">
                <a16:creationId xmlns:a16="http://schemas.microsoft.com/office/drawing/2014/main" id="{A0CE9228-F56D-4068-8EF9-BB0FF9C33561}"/>
              </a:ext>
            </a:extLst>
          </p:cNvPr>
          <p:cNvSpPr>
            <a:spLocks noGrp="1"/>
          </p:cNvSpPr>
          <p:nvPr/>
        </p:nvSpPr>
        <p:spPr>
          <a:xfrm>
            <a:off x="1428750" y="4953000"/>
            <a:ext cx="9334500" cy="552450"/>
          </a:xfrm>
          <a:prstGeom prst="rect">
            <a:avLst/>
          </a:prstGeom>
          <a:noFill/>
          <a:ln w="0">
            <a:noFill/>
            <a:prstDash val="solid"/>
          </a:ln>
        </p:spPr>
        <p:txBody>
          <a:bodyPr anchor="ctr"/>
          <a:lstStyle/>
          <a:p>
            <a:pPr algn="ctr">
              <a:buNone/>
              <a:defRPr sz="1650" b="0">
                <a:solidFill>
                  <a:srgbClr val="526064"/>
                </a:solidFill>
              </a:defRPr>
            </a:pPr>
            <a:r>
              <a:rPr sz="1650" b="0">
                <a:solidFill>
                  <a:srgbClr val="526064"/>
                </a:solidFill>
              </a:rPr>
              <a:t>Pere plaanis leppige varem kokku, kes jälgib ametlikku infot ja kus kohtute pärast ohu möödumist.</a:t>
            </a:r>
          </a:p>
        </p:txBody>
      </p:sp>
    </p:spTree>
    <p:extLst>
      <p:ext uri="{BB962C8B-B14F-4D97-AF65-F5344CB8AC3E}">
        <p14:creationId xmlns:p14="http://schemas.microsoft.com/office/powerpoint/2010/main" val="116535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text">
            <a:extLst>
              <a:ext uri="{FF2B5EF4-FFF2-40B4-BE49-F238E27FC236}">
                <a16:creationId xmlns:a16="http://schemas.microsoft.com/office/drawing/2014/main" id="{3589E304-1E39-4D22-AF8B-7D3580BB61BF}"/>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EVAKUATSIOONIKOTT</a:t>
            </a:r>
          </a:p>
        </p:txBody>
      </p:sp>
      <p:sp>
        <p:nvSpPr>
          <p:cNvPr id="2" name="Straight Connector 1">
            <a:extLst>
              <a:ext uri="{FF2B5EF4-FFF2-40B4-BE49-F238E27FC236}">
                <a16:creationId xmlns:a16="http://schemas.microsoft.com/office/drawing/2014/main" id="{129AEFE6-3809-4D0A-8F28-FDE5F7914BCB}"/>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C6B74C8A-4B81-4744-952A-027F8C607191}"/>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2702C6B8-8EC9-46AF-8481-0885F626AFFC}"/>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30</a:t>
            </a:r>
          </a:p>
        </p:txBody>
      </p:sp>
      <p:sp>
        <p:nvSpPr>
          <p:cNvPr id="5" name="text">
            <a:extLst>
              <a:ext uri="{FF2B5EF4-FFF2-40B4-BE49-F238E27FC236}">
                <a16:creationId xmlns:a16="http://schemas.microsoft.com/office/drawing/2014/main" id="{4D23EEAE-E093-45FD-B9B8-D37F12F69C48}"/>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Sul on 10 minutit ja saad võtta 10 asja</a:t>
            </a:r>
          </a:p>
        </p:txBody>
      </p:sp>
      <p:sp>
        <p:nvSpPr>
          <p:cNvPr id="6" name="text">
            <a:extLst>
              <a:ext uri="{FF2B5EF4-FFF2-40B4-BE49-F238E27FC236}">
                <a16:creationId xmlns:a16="http://schemas.microsoft.com/office/drawing/2014/main" id="{46034B50-57E8-4DC7-AED2-E37914A60D7E}"/>
              </a:ext>
            </a:extLst>
          </p:cNvPr>
          <p:cNvSpPr>
            <a:spLocks noGrp="1"/>
          </p:cNvSpPr>
          <p:nvPr/>
        </p:nvSpPr>
        <p:spPr>
          <a:xfrm>
            <a:off x="1428750" y="1657350"/>
            <a:ext cx="9334500" cy="609600"/>
          </a:xfrm>
          <a:prstGeom prst="rect">
            <a:avLst/>
          </a:prstGeom>
          <a:noFill/>
          <a:ln w="0">
            <a:noFill/>
            <a:prstDash val="solid"/>
          </a:ln>
        </p:spPr>
        <p:txBody>
          <a:bodyPr anchor="ctr"/>
          <a:lstStyle/>
          <a:p>
            <a:pPr algn="ctr">
              <a:buNone/>
              <a:defRPr sz="1800" b="0">
                <a:solidFill>
                  <a:srgbClr val="526064"/>
                </a:solidFill>
              </a:defRPr>
            </a:pPr>
            <a:r>
              <a:rPr sz="1800" b="0">
                <a:solidFill>
                  <a:srgbClr val="526064"/>
                </a:solidFill>
              </a:rPr>
              <a:t>Alustage kandmisvahendist, mis teil päriselt kodus on. Seejärel valige 10 eset ja põhjendage valikut.</a:t>
            </a:r>
          </a:p>
        </p:txBody>
      </p:sp>
      <p:sp>
        <p:nvSpPr>
          <p:cNvPr id="7" name="box">
            <a:extLst>
              <a:ext uri="{FF2B5EF4-FFF2-40B4-BE49-F238E27FC236}">
                <a16:creationId xmlns:a16="http://schemas.microsoft.com/office/drawing/2014/main" id="{F170A87C-1537-4ACE-A814-0580191CA3BA}"/>
              </a:ext>
            </a:extLst>
          </p:cNvPr>
          <p:cNvSpPr>
            <a:spLocks noGrp="1"/>
          </p:cNvSpPr>
          <p:nvPr/>
        </p:nvSpPr>
        <p:spPr>
          <a:xfrm>
            <a:off x="666750" y="2571750"/>
            <a:ext cx="2000250" cy="819150"/>
          </a:xfrm>
          <a:prstGeom prst="roundRect">
            <a:avLst>
              <a:gd name="adj" fmla="val 18605"/>
            </a:avLst>
          </a:prstGeom>
          <a:solidFill>
            <a:srgbClr val="E8F2F3"/>
          </a:solidFill>
          <a:ln w="9525">
            <a:solidFill>
              <a:srgbClr val="D5DEDF"/>
            </a:solidFill>
            <a:prstDash val="solid"/>
          </a:ln>
        </p:spPr>
      </p:sp>
      <p:sp>
        <p:nvSpPr>
          <p:cNvPr id="8" name="text">
            <a:extLst>
              <a:ext uri="{FF2B5EF4-FFF2-40B4-BE49-F238E27FC236}">
                <a16:creationId xmlns:a16="http://schemas.microsoft.com/office/drawing/2014/main" id="{7AE3286B-EB14-4483-9DF3-A631B1C5C60E}"/>
              </a:ext>
            </a:extLst>
          </p:cNvPr>
          <p:cNvSpPr>
            <a:spLocks noGrp="1"/>
          </p:cNvSpPr>
          <p:nvPr/>
        </p:nvSpPr>
        <p:spPr>
          <a:xfrm>
            <a:off x="800100" y="2628900"/>
            <a:ext cx="1733550" cy="704850"/>
          </a:xfrm>
          <a:prstGeom prst="rect">
            <a:avLst/>
          </a:prstGeom>
          <a:noFill/>
          <a:ln w="0">
            <a:noFill/>
            <a:prstDash val="solid"/>
          </a:ln>
        </p:spPr>
        <p:txBody>
          <a:bodyPr anchor="ctr"/>
          <a:lstStyle/>
          <a:p>
            <a:pPr algn="ctr">
              <a:buNone/>
              <a:defRPr sz="1350" b="1">
                <a:solidFill>
                  <a:srgbClr val="173B45"/>
                </a:solidFill>
              </a:defRPr>
            </a:pPr>
            <a:r>
              <a:rPr sz="1350" b="1" dirty="0" err="1">
                <a:solidFill>
                  <a:srgbClr val="173B45"/>
                </a:solidFill>
              </a:rPr>
              <a:t>Dokument</a:t>
            </a:r>
            <a:endParaRPr sz="1350" b="1" dirty="0">
              <a:solidFill>
                <a:srgbClr val="173B45"/>
              </a:solidFill>
            </a:endParaRPr>
          </a:p>
        </p:txBody>
      </p:sp>
      <p:sp>
        <p:nvSpPr>
          <p:cNvPr id="9" name="box">
            <a:extLst>
              <a:ext uri="{FF2B5EF4-FFF2-40B4-BE49-F238E27FC236}">
                <a16:creationId xmlns:a16="http://schemas.microsoft.com/office/drawing/2014/main" id="{18D90992-AEC0-4E06-AEAB-3A38755575EB}"/>
              </a:ext>
            </a:extLst>
          </p:cNvPr>
          <p:cNvSpPr>
            <a:spLocks noGrp="1"/>
          </p:cNvSpPr>
          <p:nvPr/>
        </p:nvSpPr>
        <p:spPr>
          <a:xfrm>
            <a:off x="2990850" y="2571750"/>
            <a:ext cx="2000250" cy="819150"/>
          </a:xfrm>
          <a:prstGeom prst="roundRect">
            <a:avLst>
              <a:gd name="adj" fmla="val 18605"/>
            </a:avLst>
          </a:prstGeom>
          <a:solidFill>
            <a:srgbClr val="E8F2F3"/>
          </a:solidFill>
          <a:ln w="9525">
            <a:solidFill>
              <a:srgbClr val="D5DEDF"/>
            </a:solidFill>
            <a:prstDash val="solid"/>
          </a:ln>
        </p:spPr>
      </p:sp>
      <p:sp>
        <p:nvSpPr>
          <p:cNvPr id="10" name="text">
            <a:extLst>
              <a:ext uri="{FF2B5EF4-FFF2-40B4-BE49-F238E27FC236}">
                <a16:creationId xmlns:a16="http://schemas.microsoft.com/office/drawing/2014/main" id="{A7675759-AE2F-4C9D-9606-E61CE34A16D1}"/>
              </a:ext>
            </a:extLst>
          </p:cNvPr>
          <p:cNvSpPr>
            <a:spLocks noGrp="1"/>
          </p:cNvSpPr>
          <p:nvPr/>
        </p:nvSpPr>
        <p:spPr>
          <a:xfrm>
            <a:off x="3124200" y="2628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Ravimid</a:t>
            </a:r>
          </a:p>
        </p:txBody>
      </p:sp>
      <p:sp>
        <p:nvSpPr>
          <p:cNvPr id="11" name="box">
            <a:extLst>
              <a:ext uri="{FF2B5EF4-FFF2-40B4-BE49-F238E27FC236}">
                <a16:creationId xmlns:a16="http://schemas.microsoft.com/office/drawing/2014/main" id="{68554329-F35C-48C8-A6A1-DCD036032734}"/>
              </a:ext>
            </a:extLst>
          </p:cNvPr>
          <p:cNvSpPr>
            <a:spLocks noGrp="1"/>
          </p:cNvSpPr>
          <p:nvPr/>
        </p:nvSpPr>
        <p:spPr>
          <a:xfrm>
            <a:off x="5314950" y="2571750"/>
            <a:ext cx="2000250" cy="819150"/>
          </a:xfrm>
          <a:prstGeom prst="roundRect">
            <a:avLst>
              <a:gd name="adj" fmla="val 18605"/>
            </a:avLst>
          </a:prstGeom>
          <a:solidFill>
            <a:srgbClr val="E8F2F3"/>
          </a:solidFill>
          <a:ln w="9525">
            <a:solidFill>
              <a:srgbClr val="D5DEDF"/>
            </a:solidFill>
            <a:prstDash val="solid"/>
          </a:ln>
        </p:spPr>
      </p:sp>
      <p:sp>
        <p:nvSpPr>
          <p:cNvPr id="12" name="text">
            <a:extLst>
              <a:ext uri="{FF2B5EF4-FFF2-40B4-BE49-F238E27FC236}">
                <a16:creationId xmlns:a16="http://schemas.microsoft.com/office/drawing/2014/main" id="{D93D11C5-9DF4-4BA4-AB79-5BAA2F8C6015}"/>
              </a:ext>
            </a:extLst>
          </p:cNvPr>
          <p:cNvSpPr>
            <a:spLocks noGrp="1"/>
          </p:cNvSpPr>
          <p:nvPr/>
        </p:nvSpPr>
        <p:spPr>
          <a:xfrm>
            <a:off x="5448300" y="2628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Telefon + laadimine</a:t>
            </a:r>
          </a:p>
        </p:txBody>
      </p:sp>
      <p:sp>
        <p:nvSpPr>
          <p:cNvPr id="13" name="box">
            <a:extLst>
              <a:ext uri="{FF2B5EF4-FFF2-40B4-BE49-F238E27FC236}">
                <a16:creationId xmlns:a16="http://schemas.microsoft.com/office/drawing/2014/main" id="{BA1FCC78-7D81-484E-A784-3367813BFA02}"/>
              </a:ext>
            </a:extLst>
          </p:cNvPr>
          <p:cNvSpPr>
            <a:spLocks noGrp="1"/>
          </p:cNvSpPr>
          <p:nvPr/>
        </p:nvSpPr>
        <p:spPr>
          <a:xfrm>
            <a:off x="7639050" y="2571750"/>
            <a:ext cx="2000250" cy="819150"/>
          </a:xfrm>
          <a:prstGeom prst="roundRect">
            <a:avLst>
              <a:gd name="adj" fmla="val 18605"/>
            </a:avLst>
          </a:prstGeom>
          <a:solidFill>
            <a:srgbClr val="E8F2F3"/>
          </a:solidFill>
          <a:ln w="9525">
            <a:solidFill>
              <a:srgbClr val="D5DEDF"/>
            </a:solidFill>
            <a:prstDash val="solid"/>
          </a:ln>
        </p:spPr>
      </p:sp>
      <p:sp>
        <p:nvSpPr>
          <p:cNvPr id="14" name="text">
            <a:extLst>
              <a:ext uri="{FF2B5EF4-FFF2-40B4-BE49-F238E27FC236}">
                <a16:creationId xmlns:a16="http://schemas.microsoft.com/office/drawing/2014/main" id="{16BFB20F-4F40-4604-9872-712323DE0E7B}"/>
              </a:ext>
            </a:extLst>
          </p:cNvPr>
          <p:cNvSpPr>
            <a:spLocks noGrp="1"/>
          </p:cNvSpPr>
          <p:nvPr/>
        </p:nvSpPr>
        <p:spPr>
          <a:xfrm>
            <a:off x="7772400" y="2628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Vesi</a:t>
            </a:r>
          </a:p>
        </p:txBody>
      </p:sp>
      <p:sp>
        <p:nvSpPr>
          <p:cNvPr id="15" name="box">
            <a:extLst>
              <a:ext uri="{FF2B5EF4-FFF2-40B4-BE49-F238E27FC236}">
                <a16:creationId xmlns:a16="http://schemas.microsoft.com/office/drawing/2014/main" id="{909B23BE-8DDC-4CC2-967B-D2F8CFFA22C4}"/>
              </a:ext>
            </a:extLst>
          </p:cNvPr>
          <p:cNvSpPr>
            <a:spLocks noGrp="1"/>
          </p:cNvSpPr>
          <p:nvPr/>
        </p:nvSpPr>
        <p:spPr>
          <a:xfrm>
            <a:off x="9963150" y="2571750"/>
            <a:ext cx="2000250" cy="819150"/>
          </a:xfrm>
          <a:prstGeom prst="roundRect">
            <a:avLst>
              <a:gd name="adj" fmla="val 18605"/>
            </a:avLst>
          </a:prstGeom>
          <a:solidFill>
            <a:srgbClr val="E8F2F3"/>
          </a:solidFill>
          <a:ln w="9525">
            <a:solidFill>
              <a:srgbClr val="D5DEDF"/>
            </a:solidFill>
            <a:prstDash val="solid"/>
          </a:ln>
        </p:spPr>
      </p:sp>
      <p:sp>
        <p:nvSpPr>
          <p:cNvPr id="16" name="text">
            <a:extLst>
              <a:ext uri="{FF2B5EF4-FFF2-40B4-BE49-F238E27FC236}">
                <a16:creationId xmlns:a16="http://schemas.microsoft.com/office/drawing/2014/main" id="{65F1CF61-07D7-472B-93A8-1716E9D5310C}"/>
              </a:ext>
            </a:extLst>
          </p:cNvPr>
          <p:cNvSpPr>
            <a:spLocks noGrp="1"/>
          </p:cNvSpPr>
          <p:nvPr/>
        </p:nvSpPr>
        <p:spPr>
          <a:xfrm>
            <a:off x="10096500" y="2628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Valmistoit</a:t>
            </a:r>
          </a:p>
        </p:txBody>
      </p:sp>
      <p:sp>
        <p:nvSpPr>
          <p:cNvPr id="17" name="box">
            <a:extLst>
              <a:ext uri="{FF2B5EF4-FFF2-40B4-BE49-F238E27FC236}">
                <a16:creationId xmlns:a16="http://schemas.microsoft.com/office/drawing/2014/main" id="{EE879783-E1C3-4470-92A0-99CA2BC631FE}"/>
              </a:ext>
            </a:extLst>
          </p:cNvPr>
          <p:cNvSpPr>
            <a:spLocks noGrp="1"/>
          </p:cNvSpPr>
          <p:nvPr/>
        </p:nvSpPr>
        <p:spPr>
          <a:xfrm>
            <a:off x="666750" y="3714750"/>
            <a:ext cx="2000250" cy="819150"/>
          </a:xfrm>
          <a:prstGeom prst="roundRect">
            <a:avLst>
              <a:gd name="adj" fmla="val 18605"/>
            </a:avLst>
          </a:prstGeom>
          <a:solidFill>
            <a:srgbClr val="F5F7F7"/>
          </a:solidFill>
          <a:ln w="9525">
            <a:solidFill>
              <a:srgbClr val="D5DEDF"/>
            </a:solidFill>
            <a:prstDash val="solid"/>
          </a:ln>
        </p:spPr>
      </p:sp>
      <p:sp>
        <p:nvSpPr>
          <p:cNvPr id="18" name="text">
            <a:extLst>
              <a:ext uri="{FF2B5EF4-FFF2-40B4-BE49-F238E27FC236}">
                <a16:creationId xmlns:a16="http://schemas.microsoft.com/office/drawing/2014/main" id="{A9054783-90F7-42B4-946C-B2F5C20D3F56}"/>
              </a:ext>
            </a:extLst>
          </p:cNvPr>
          <p:cNvSpPr>
            <a:spLocks noGrp="1"/>
          </p:cNvSpPr>
          <p:nvPr/>
        </p:nvSpPr>
        <p:spPr>
          <a:xfrm>
            <a:off x="800100" y="3771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Soe riietus</a:t>
            </a:r>
          </a:p>
        </p:txBody>
      </p:sp>
      <p:sp>
        <p:nvSpPr>
          <p:cNvPr id="19" name="box">
            <a:extLst>
              <a:ext uri="{FF2B5EF4-FFF2-40B4-BE49-F238E27FC236}">
                <a16:creationId xmlns:a16="http://schemas.microsoft.com/office/drawing/2014/main" id="{D0E37460-5E2A-40F9-98D6-505BECF9B269}"/>
              </a:ext>
            </a:extLst>
          </p:cNvPr>
          <p:cNvSpPr>
            <a:spLocks noGrp="1"/>
          </p:cNvSpPr>
          <p:nvPr/>
        </p:nvSpPr>
        <p:spPr>
          <a:xfrm>
            <a:off x="2990850" y="3714750"/>
            <a:ext cx="2000250" cy="819150"/>
          </a:xfrm>
          <a:prstGeom prst="roundRect">
            <a:avLst>
              <a:gd name="adj" fmla="val 18605"/>
            </a:avLst>
          </a:prstGeom>
          <a:solidFill>
            <a:srgbClr val="F5F7F7"/>
          </a:solidFill>
          <a:ln w="9525">
            <a:solidFill>
              <a:srgbClr val="D5DEDF"/>
            </a:solidFill>
            <a:prstDash val="solid"/>
          </a:ln>
        </p:spPr>
      </p:sp>
      <p:sp>
        <p:nvSpPr>
          <p:cNvPr id="20" name="text">
            <a:extLst>
              <a:ext uri="{FF2B5EF4-FFF2-40B4-BE49-F238E27FC236}">
                <a16:creationId xmlns:a16="http://schemas.microsoft.com/office/drawing/2014/main" id="{CC06F35E-B3BD-4E5F-9D68-BE3EBE80F110}"/>
              </a:ext>
            </a:extLst>
          </p:cNvPr>
          <p:cNvSpPr>
            <a:spLocks noGrp="1"/>
          </p:cNvSpPr>
          <p:nvPr/>
        </p:nvSpPr>
        <p:spPr>
          <a:xfrm>
            <a:off x="3124200" y="3771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Taskulamp</a:t>
            </a:r>
          </a:p>
        </p:txBody>
      </p:sp>
      <p:sp>
        <p:nvSpPr>
          <p:cNvPr id="21" name="box">
            <a:extLst>
              <a:ext uri="{FF2B5EF4-FFF2-40B4-BE49-F238E27FC236}">
                <a16:creationId xmlns:a16="http://schemas.microsoft.com/office/drawing/2014/main" id="{C4A1CD53-BE18-4F18-9A0D-604439F220E9}"/>
              </a:ext>
            </a:extLst>
          </p:cNvPr>
          <p:cNvSpPr>
            <a:spLocks noGrp="1"/>
          </p:cNvSpPr>
          <p:nvPr/>
        </p:nvSpPr>
        <p:spPr>
          <a:xfrm>
            <a:off x="5314950" y="3714750"/>
            <a:ext cx="2000250" cy="819150"/>
          </a:xfrm>
          <a:prstGeom prst="roundRect">
            <a:avLst>
              <a:gd name="adj" fmla="val 18605"/>
            </a:avLst>
          </a:prstGeom>
          <a:solidFill>
            <a:srgbClr val="F5F7F7"/>
          </a:solidFill>
          <a:ln w="9525">
            <a:solidFill>
              <a:srgbClr val="D5DEDF"/>
            </a:solidFill>
            <a:prstDash val="solid"/>
          </a:ln>
        </p:spPr>
      </p:sp>
      <p:sp>
        <p:nvSpPr>
          <p:cNvPr id="22" name="text">
            <a:extLst>
              <a:ext uri="{FF2B5EF4-FFF2-40B4-BE49-F238E27FC236}">
                <a16:creationId xmlns:a16="http://schemas.microsoft.com/office/drawing/2014/main" id="{A637C360-176C-4922-A363-D2FF274856CD}"/>
              </a:ext>
            </a:extLst>
          </p:cNvPr>
          <p:cNvSpPr>
            <a:spLocks noGrp="1"/>
          </p:cNvSpPr>
          <p:nvPr/>
        </p:nvSpPr>
        <p:spPr>
          <a:xfrm>
            <a:off x="5448300" y="3771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Raadio</a:t>
            </a:r>
          </a:p>
        </p:txBody>
      </p:sp>
      <p:sp>
        <p:nvSpPr>
          <p:cNvPr id="23" name="box">
            <a:extLst>
              <a:ext uri="{FF2B5EF4-FFF2-40B4-BE49-F238E27FC236}">
                <a16:creationId xmlns:a16="http://schemas.microsoft.com/office/drawing/2014/main" id="{EC62B081-FB47-4112-BF35-95EFDC3E5013}"/>
              </a:ext>
            </a:extLst>
          </p:cNvPr>
          <p:cNvSpPr>
            <a:spLocks noGrp="1"/>
          </p:cNvSpPr>
          <p:nvPr/>
        </p:nvSpPr>
        <p:spPr>
          <a:xfrm>
            <a:off x="7639050" y="3714750"/>
            <a:ext cx="2000250" cy="819150"/>
          </a:xfrm>
          <a:prstGeom prst="roundRect">
            <a:avLst>
              <a:gd name="adj" fmla="val 18605"/>
            </a:avLst>
          </a:prstGeom>
          <a:solidFill>
            <a:srgbClr val="F5F7F7"/>
          </a:solidFill>
          <a:ln w="9525">
            <a:solidFill>
              <a:srgbClr val="D5DEDF"/>
            </a:solidFill>
            <a:prstDash val="solid"/>
          </a:ln>
        </p:spPr>
      </p:sp>
      <p:sp>
        <p:nvSpPr>
          <p:cNvPr id="24" name="text">
            <a:extLst>
              <a:ext uri="{FF2B5EF4-FFF2-40B4-BE49-F238E27FC236}">
                <a16:creationId xmlns:a16="http://schemas.microsoft.com/office/drawing/2014/main" id="{05ADE009-1C70-43A2-A201-5A36B7917A2E}"/>
              </a:ext>
            </a:extLst>
          </p:cNvPr>
          <p:cNvSpPr>
            <a:spLocks noGrp="1"/>
          </p:cNvSpPr>
          <p:nvPr/>
        </p:nvSpPr>
        <p:spPr>
          <a:xfrm>
            <a:off x="7772400" y="3771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Sularaha</a:t>
            </a:r>
          </a:p>
        </p:txBody>
      </p:sp>
      <p:sp>
        <p:nvSpPr>
          <p:cNvPr id="25" name="box">
            <a:extLst>
              <a:ext uri="{FF2B5EF4-FFF2-40B4-BE49-F238E27FC236}">
                <a16:creationId xmlns:a16="http://schemas.microsoft.com/office/drawing/2014/main" id="{838B89CB-5920-4B8E-B809-2EDEE3B95CFF}"/>
              </a:ext>
            </a:extLst>
          </p:cNvPr>
          <p:cNvSpPr>
            <a:spLocks noGrp="1"/>
          </p:cNvSpPr>
          <p:nvPr/>
        </p:nvSpPr>
        <p:spPr>
          <a:xfrm>
            <a:off x="9963150" y="3714750"/>
            <a:ext cx="2000250" cy="819150"/>
          </a:xfrm>
          <a:prstGeom prst="roundRect">
            <a:avLst>
              <a:gd name="adj" fmla="val 18605"/>
            </a:avLst>
          </a:prstGeom>
          <a:solidFill>
            <a:srgbClr val="F5F7F7"/>
          </a:solidFill>
          <a:ln w="9525">
            <a:solidFill>
              <a:srgbClr val="D5DEDF"/>
            </a:solidFill>
            <a:prstDash val="solid"/>
          </a:ln>
        </p:spPr>
      </p:sp>
      <p:sp>
        <p:nvSpPr>
          <p:cNvPr id="26" name="text">
            <a:extLst>
              <a:ext uri="{FF2B5EF4-FFF2-40B4-BE49-F238E27FC236}">
                <a16:creationId xmlns:a16="http://schemas.microsoft.com/office/drawing/2014/main" id="{A436A1FF-D349-4B38-89EF-2A0D91917738}"/>
              </a:ext>
            </a:extLst>
          </p:cNvPr>
          <p:cNvSpPr>
            <a:spLocks noGrp="1"/>
          </p:cNvSpPr>
          <p:nvPr/>
        </p:nvSpPr>
        <p:spPr>
          <a:xfrm>
            <a:off x="10096500" y="3771900"/>
            <a:ext cx="1733550" cy="704850"/>
          </a:xfrm>
          <a:prstGeom prst="rect">
            <a:avLst/>
          </a:prstGeom>
          <a:noFill/>
          <a:ln w="0">
            <a:noFill/>
            <a:prstDash val="solid"/>
          </a:ln>
        </p:spPr>
        <p:txBody>
          <a:bodyPr anchor="ctr"/>
          <a:lstStyle/>
          <a:p>
            <a:pPr algn="ctr">
              <a:buNone/>
              <a:defRPr sz="1350" b="1">
                <a:solidFill>
                  <a:srgbClr val="173B45"/>
                </a:solidFill>
              </a:defRPr>
            </a:pPr>
            <a:r>
              <a:rPr sz="1350" b="1">
                <a:solidFill>
                  <a:srgbClr val="173B45"/>
                </a:solidFill>
              </a:rPr>
              <a:t>Võtmed</a:t>
            </a:r>
          </a:p>
        </p:txBody>
      </p:sp>
      <p:sp>
        <p:nvSpPr>
          <p:cNvPr id="27" name="text">
            <a:extLst>
              <a:ext uri="{FF2B5EF4-FFF2-40B4-BE49-F238E27FC236}">
                <a16:creationId xmlns:a16="http://schemas.microsoft.com/office/drawing/2014/main" id="{3A371541-6CA3-4680-A64E-8A972268E6DF}"/>
              </a:ext>
            </a:extLst>
          </p:cNvPr>
          <p:cNvSpPr>
            <a:spLocks noGrp="1"/>
          </p:cNvSpPr>
          <p:nvPr/>
        </p:nvSpPr>
        <p:spPr>
          <a:xfrm>
            <a:off x="2857500" y="5124450"/>
            <a:ext cx="6477000" cy="419100"/>
          </a:xfrm>
          <a:prstGeom prst="rect">
            <a:avLst/>
          </a:prstGeom>
          <a:noFill/>
          <a:ln w="0">
            <a:noFill/>
            <a:prstDash val="solid"/>
          </a:ln>
        </p:spPr>
        <p:txBody>
          <a:bodyPr anchor="ctr"/>
          <a:lstStyle/>
          <a:p>
            <a:pPr algn="ctr">
              <a:buNone/>
              <a:defRPr sz="1950" b="1">
                <a:solidFill>
                  <a:srgbClr val="D26A3A"/>
                </a:solidFill>
              </a:defRPr>
            </a:pPr>
            <a:r>
              <a:rPr sz="1950" b="1">
                <a:solidFill>
                  <a:srgbClr val="D26A3A"/>
                </a:solidFill>
              </a:rPr>
              <a:t>Valik peab mahtuma ja olema päriselt kantav.</a:t>
            </a:r>
          </a:p>
        </p:txBody>
      </p:sp>
    </p:spTree>
    <p:extLst>
      <p:ext uri="{BB962C8B-B14F-4D97-AF65-F5344CB8AC3E}">
        <p14:creationId xmlns:p14="http://schemas.microsoft.com/office/powerpoint/2010/main" val="156606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text">
            <a:extLst>
              <a:ext uri="{FF2B5EF4-FFF2-40B4-BE49-F238E27FC236}">
                <a16:creationId xmlns:a16="http://schemas.microsoft.com/office/drawing/2014/main" id="{B912465E-15A5-46D6-B446-329331C23D06}"/>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KOGUKOND</a:t>
            </a:r>
          </a:p>
        </p:txBody>
      </p:sp>
      <p:sp>
        <p:nvSpPr>
          <p:cNvPr id="2" name="Straight Connector 1">
            <a:extLst>
              <a:ext uri="{FF2B5EF4-FFF2-40B4-BE49-F238E27FC236}">
                <a16:creationId xmlns:a16="http://schemas.microsoft.com/office/drawing/2014/main" id="{43C2CA1C-F806-44D7-ABAC-980153245E1F}"/>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6E7487A7-ED23-4C27-9B02-548D1FD3CB4A}"/>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AD81CCDB-8BAB-4A11-B88F-87714C8B5631}"/>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31</a:t>
            </a:r>
          </a:p>
        </p:txBody>
      </p:sp>
      <p:sp>
        <p:nvSpPr>
          <p:cNvPr id="5" name="text">
            <a:extLst>
              <a:ext uri="{FF2B5EF4-FFF2-40B4-BE49-F238E27FC236}">
                <a16:creationId xmlns:a16="http://schemas.microsoft.com/office/drawing/2014/main" id="{CDB9E1B9-0989-4475-8946-A030D29F7D1E}"/>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dirty="0" err="1">
                <a:solidFill>
                  <a:srgbClr val="173B45"/>
                </a:solidFill>
              </a:rPr>
              <a:t>Kõigi</a:t>
            </a:r>
            <a:r>
              <a:rPr sz="2850" b="1" dirty="0">
                <a:solidFill>
                  <a:srgbClr val="173B45"/>
                </a:solidFill>
              </a:rPr>
              <a:t> </a:t>
            </a:r>
            <a:r>
              <a:rPr sz="2850" b="1" dirty="0" err="1">
                <a:solidFill>
                  <a:srgbClr val="173B45"/>
                </a:solidFill>
              </a:rPr>
              <a:t>eest</a:t>
            </a:r>
            <a:r>
              <a:rPr sz="2850" b="1" dirty="0">
                <a:solidFill>
                  <a:srgbClr val="173B45"/>
                </a:solidFill>
              </a:rPr>
              <a:t> </a:t>
            </a:r>
            <a:r>
              <a:rPr sz="2850" b="1" dirty="0" err="1">
                <a:solidFill>
                  <a:srgbClr val="173B45"/>
                </a:solidFill>
              </a:rPr>
              <a:t>ei</a:t>
            </a:r>
            <a:r>
              <a:rPr sz="2850" b="1" dirty="0">
                <a:solidFill>
                  <a:srgbClr val="173B45"/>
                </a:solidFill>
              </a:rPr>
              <a:t> </a:t>
            </a:r>
            <a:r>
              <a:rPr sz="2850" b="1" dirty="0" err="1">
                <a:solidFill>
                  <a:srgbClr val="173B45"/>
                </a:solidFill>
              </a:rPr>
              <a:t>saa</a:t>
            </a:r>
            <a:r>
              <a:rPr sz="2850" b="1" dirty="0">
                <a:solidFill>
                  <a:srgbClr val="173B45"/>
                </a:solidFill>
              </a:rPr>
              <a:t> </a:t>
            </a:r>
            <a:r>
              <a:rPr sz="2850" b="1" dirty="0" err="1">
                <a:solidFill>
                  <a:srgbClr val="173B45"/>
                </a:solidFill>
              </a:rPr>
              <a:t>kõike</a:t>
            </a:r>
            <a:r>
              <a:rPr sz="2850" b="1" dirty="0">
                <a:solidFill>
                  <a:srgbClr val="173B45"/>
                </a:solidFill>
              </a:rPr>
              <a:t> </a:t>
            </a:r>
            <a:r>
              <a:rPr sz="2850" b="1" dirty="0" err="1">
                <a:solidFill>
                  <a:srgbClr val="173B45"/>
                </a:solidFill>
              </a:rPr>
              <a:t>teha</a:t>
            </a:r>
            <a:r>
              <a:rPr sz="2850" b="1" dirty="0">
                <a:solidFill>
                  <a:srgbClr val="173B45"/>
                </a:solidFill>
              </a:rPr>
              <a:t> </a:t>
            </a:r>
            <a:r>
              <a:rPr lang="et-EE" sz="2850" b="1">
                <a:solidFill>
                  <a:srgbClr val="173B45"/>
                </a:solidFill>
              </a:rPr>
              <a:t>,</a:t>
            </a:r>
            <a:r>
              <a:rPr sz="2850" b="1">
                <a:solidFill>
                  <a:srgbClr val="173B45"/>
                </a:solidFill>
              </a:rPr>
              <a:t> aga </a:t>
            </a:r>
            <a:r>
              <a:rPr sz="2850" b="1" dirty="0" err="1">
                <a:solidFill>
                  <a:srgbClr val="173B45"/>
                </a:solidFill>
              </a:rPr>
              <a:t>kedagi</a:t>
            </a:r>
            <a:r>
              <a:rPr sz="2850" b="1" dirty="0">
                <a:solidFill>
                  <a:srgbClr val="173B45"/>
                </a:solidFill>
              </a:rPr>
              <a:t> </a:t>
            </a:r>
            <a:r>
              <a:rPr sz="2850" b="1" dirty="0" err="1">
                <a:solidFill>
                  <a:srgbClr val="173B45"/>
                </a:solidFill>
              </a:rPr>
              <a:t>ei</a:t>
            </a:r>
            <a:r>
              <a:rPr sz="2850" b="1" dirty="0">
                <a:solidFill>
                  <a:srgbClr val="173B45"/>
                </a:solidFill>
              </a:rPr>
              <a:t> </a:t>
            </a:r>
            <a:r>
              <a:rPr sz="2850" b="1" dirty="0" err="1">
                <a:solidFill>
                  <a:srgbClr val="173B45"/>
                </a:solidFill>
              </a:rPr>
              <a:t>tohiks</a:t>
            </a:r>
            <a:r>
              <a:rPr sz="2850" b="1" dirty="0">
                <a:solidFill>
                  <a:srgbClr val="173B45"/>
                </a:solidFill>
              </a:rPr>
              <a:t> </a:t>
            </a:r>
            <a:r>
              <a:rPr sz="2850" b="1" dirty="0" err="1">
                <a:solidFill>
                  <a:srgbClr val="173B45"/>
                </a:solidFill>
              </a:rPr>
              <a:t>unustada</a:t>
            </a:r>
            <a:endParaRPr sz="2850" b="1" dirty="0">
              <a:solidFill>
                <a:srgbClr val="173B45"/>
              </a:solidFill>
            </a:endParaRPr>
          </a:p>
        </p:txBody>
      </p:sp>
      <p:sp>
        <p:nvSpPr>
          <p:cNvPr id="6" name="choice">
            <a:extLst>
              <a:ext uri="{FF2B5EF4-FFF2-40B4-BE49-F238E27FC236}">
                <a16:creationId xmlns:a16="http://schemas.microsoft.com/office/drawing/2014/main" id="{42B82972-8BE8-43F2-AB8D-BA4C95A9AFAE}"/>
              </a:ext>
            </a:extLst>
          </p:cNvPr>
          <p:cNvSpPr>
            <a:spLocks noGrp="1"/>
          </p:cNvSpPr>
          <p:nvPr/>
        </p:nvSpPr>
        <p:spPr>
          <a:xfrm>
            <a:off x="723900" y="1981200"/>
            <a:ext cx="3333750" cy="1371600"/>
          </a:xfrm>
          <a:prstGeom prst="roundRect">
            <a:avLst>
              <a:gd name="adj" fmla="val 12500"/>
            </a:avLst>
          </a:prstGeom>
          <a:solidFill>
            <a:srgbClr val="F5F7F7"/>
          </a:solidFill>
          <a:ln w="9525">
            <a:solidFill>
              <a:srgbClr val="D5DEDF"/>
            </a:solidFill>
            <a:prstDash val="solid"/>
          </a:ln>
        </p:spPr>
      </p:sp>
      <p:sp>
        <p:nvSpPr>
          <p:cNvPr id="7" name="choice-accent">
            <a:extLst>
              <a:ext uri="{FF2B5EF4-FFF2-40B4-BE49-F238E27FC236}">
                <a16:creationId xmlns:a16="http://schemas.microsoft.com/office/drawing/2014/main" id="{A191795B-8FB3-4ABE-BD3F-FC2200A7F1EB}"/>
              </a:ext>
            </a:extLst>
          </p:cNvPr>
          <p:cNvSpPr>
            <a:spLocks noGrp="1"/>
          </p:cNvSpPr>
          <p:nvPr/>
        </p:nvSpPr>
        <p:spPr>
          <a:xfrm>
            <a:off x="723900" y="1981200"/>
            <a:ext cx="95250" cy="1371600"/>
          </a:xfrm>
          <a:prstGeom prst="rect">
            <a:avLst/>
          </a:prstGeom>
          <a:solidFill>
            <a:srgbClr val="1F6F78"/>
          </a:solidFill>
          <a:ln w="9525">
            <a:solidFill>
              <a:srgbClr val="1F6F78"/>
            </a:solidFill>
            <a:prstDash val="solid"/>
          </a:ln>
        </p:spPr>
      </p:sp>
      <p:sp>
        <p:nvSpPr>
          <p:cNvPr id="8" name="text">
            <a:extLst>
              <a:ext uri="{FF2B5EF4-FFF2-40B4-BE49-F238E27FC236}">
                <a16:creationId xmlns:a16="http://schemas.microsoft.com/office/drawing/2014/main" id="{14D86254-DECF-47D9-9931-CB673EB59188}"/>
              </a:ext>
            </a:extLst>
          </p:cNvPr>
          <p:cNvSpPr>
            <a:spLocks noGrp="1"/>
          </p:cNvSpPr>
          <p:nvPr/>
        </p:nvSpPr>
        <p:spPr>
          <a:xfrm>
            <a:off x="990600" y="2133600"/>
            <a:ext cx="287655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Saab ise hakkama</a:t>
            </a:r>
          </a:p>
        </p:txBody>
      </p:sp>
      <p:sp>
        <p:nvSpPr>
          <p:cNvPr id="9" name="text">
            <a:extLst>
              <a:ext uri="{FF2B5EF4-FFF2-40B4-BE49-F238E27FC236}">
                <a16:creationId xmlns:a16="http://schemas.microsoft.com/office/drawing/2014/main" id="{A9ED23AF-BEFA-49A9-94CE-D794D96A8B92}"/>
              </a:ext>
            </a:extLst>
          </p:cNvPr>
          <p:cNvSpPr>
            <a:spLocks noGrp="1"/>
          </p:cNvSpPr>
          <p:nvPr/>
        </p:nvSpPr>
        <p:spPr>
          <a:xfrm>
            <a:off x="990600" y="2552700"/>
            <a:ext cx="287655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Anna usaldusväärset infot ja jäta ressurss vabaks.</a:t>
            </a:r>
          </a:p>
        </p:txBody>
      </p:sp>
      <p:sp>
        <p:nvSpPr>
          <p:cNvPr id="10" name="choice">
            <a:extLst>
              <a:ext uri="{FF2B5EF4-FFF2-40B4-BE49-F238E27FC236}">
                <a16:creationId xmlns:a16="http://schemas.microsoft.com/office/drawing/2014/main" id="{E1B712E6-F6F8-462C-B3C7-50756CC264DA}"/>
              </a:ext>
            </a:extLst>
          </p:cNvPr>
          <p:cNvSpPr>
            <a:spLocks noGrp="1"/>
          </p:cNvSpPr>
          <p:nvPr/>
        </p:nvSpPr>
        <p:spPr>
          <a:xfrm>
            <a:off x="4429125" y="1981200"/>
            <a:ext cx="3333750" cy="1371600"/>
          </a:xfrm>
          <a:prstGeom prst="roundRect">
            <a:avLst>
              <a:gd name="adj" fmla="val 12500"/>
            </a:avLst>
          </a:prstGeom>
          <a:solidFill>
            <a:srgbClr val="F5F7F7"/>
          </a:solidFill>
          <a:ln w="9525">
            <a:solidFill>
              <a:srgbClr val="D5DEDF"/>
            </a:solidFill>
            <a:prstDash val="solid"/>
          </a:ln>
        </p:spPr>
      </p:sp>
      <p:sp>
        <p:nvSpPr>
          <p:cNvPr id="11" name="choice-accent">
            <a:extLst>
              <a:ext uri="{FF2B5EF4-FFF2-40B4-BE49-F238E27FC236}">
                <a16:creationId xmlns:a16="http://schemas.microsoft.com/office/drawing/2014/main" id="{0435162C-7B2B-41F3-95FE-09C07C27BCD0}"/>
              </a:ext>
            </a:extLst>
          </p:cNvPr>
          <p:cNvSpPr>
            <a:spLocks noGrp="1"/>
          </p:cNvSpPr>
          <p:nvPr/>
        </p:nvSpPr>
        <p:spPr>
          <a:xfrm>
            <a:off x="4429125" y="1981200"/>
            <a:ext cx="95250" cy="1371600"/>
          </a:xfrm>
          <a:prstGeom prst="rect">
            <a:avLst/>
          </a:prstGeom>
          <a:solidFill>
            <a:srgbClr val="1F6F78"/>
          </a:solidFill>
          <a:ln w="9525">
            <a:solidFill>
              <a:srgbClr val="1F6F78"/>
            </a:solidFill>
            <a:prstDash val="solid"/>
          </a:ln>
        </p:spPr>
      </p:sp>
      <p:sp>
        <p:nvSpPr>
          <p:cNvPr id="12" name="text">
            <a:extLst>
              <a:ext uri="{FF2B5EF4-FFF2-40B4-BE49-F238E27FC236}">
                <a16:creationId xmlns:a16="http://schemas.microsoft.com/office/drawing/2014/main" id="{159EA3B9-FBEA-4F27-B93E-E2A1D0E1EF4A}"/>
              </a:ext>
            </a:extLst>
          </p:cNvPr>
          <p:cNvSpPr>
            <a:spLocks noGrp="1"/>
          </p:cNvSpPr>
          <p:nvPr/>
        </p:nvSpPr>
        <p:spPr>
          <a:xfrm>
            <a:off x="4695825" y="2133600"/>
            <a:ext cx="2876550" cy="361950"/>
          </a:xfrm>
          <a:prstGeom prst="rect">
            <a:avLst/>
          </a:prstGeom>
          <a:noFill/>
          <a:ln w="0">
            <a:noFill/>
            <a:prstDash val="solid"/>
          </a:ln>
        </p:spPr>
        <p:txBody>
          <a:bodyPr anchor="t"/>
          <a:lstStyle/>
          <a:p>
            <a:pPr algn="l">
              <a:buNone/>
              <a:defRPr sz="1800" b="1">
                <a:solidFill>
                  <a:srgbClr val="1F6F78"/>
                </a:solidFill>
              </a:defRPr>
            </a:pPr>
            <a:r>
              <a:rPr sz="1800" b="1">
                <a:solidFill>
                  <a:srgbClr val="1F6F78"/>
                </a:solidFill>
              </a:rPr>
              <a:t>Vajab väikest abi</a:t>
            </a:r>
          </a:p>
        </p:txBody>
      </p:sp>
      <p:sp>
        <p:nvSpPr>
          <p:cNvPr id="13" name="text">
            <a:extLst>
              <a:ext uri="{FF2B5EF4-FFF2-40B4-BE49-F238E27FC236}">
                <a16:creationId xmlns:a16="http://schemas.microsoft.com/office/drawing/2014/main" id="{E6F0287B-E854-44A2-A8EF-EBDABFFAC129}"/>
              </a:ext>
            </a:extLst>
          </p:cNvPr>
          <p:cNvSpPr>
            <a:spLocks noGrp="1"/>
          </p:cNvSpPr>
          <p:nvPr/>
        </p:nvSpPr>
        <p:spPr>
          <a:xfrm>
            <a:off x="4695825" y="2552700"/>
            <a:ext cx="287655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Ühenda naabri, transpordi, laadimise, vee või muu ressursiga.</a:t>
            </a:r>
          </a:p>
        </p:txBody>
      </p:sp>
      <p:sp>
        <p:nvSpPr>
          <p:cNvPr id="14" name="choice">
            <a:extLst>
              <a:ext uri="{FF2B5EF4-FFF2-40B4-BE49-F238E27FC236}">
                <a16:creationId xmlns:a16="http://schemas.microsoft.com/office/drawing/2014/main" id="{03825C1D-0FF7-40E7-BE3F-6E7013A5D017}"/>
              </a:ext>
            </a:extLst>
          </p:cNvPr>
          <p:cNvSpPr>
            <a:spLocks noGrp="1"/>
          </p:cNvSpPr>
          <p:nvPr/>
        </p:nvSpPr>
        <p:spPr>
          <a:xfrm>
            <a:off x="8134350" y="1981200"/>
            <a:ext cx="3333750" cy="1371600"/>
          </a:xfrm>
          <a:prstGeom prst="roundRect">
            <a:avLst>
              <a:gd name="adj" fmla="val 12500"/>
            </a:avLst>
          </a:prstGeom>
          <a:solidFill>
            <a:srgbClr val="F5F7F7"/>
          </a:solidFill>
          <a:ln w="9525">
            <a:solidFill>
              <a:srgbClr val="D5DEDF"/>
            </a:solidFill>
            <a:prstDash val="solid"/>
          </a:ln>
        </p:spPr>
      </p:sp>
      <p:sp>
        <p:nvSpPr>
          <p:cNvPr id="15" name="choice-accent">
            <a:extLst>
              <a:ext uri="{FF2B5EF4-FFF2-40B4-BE49-F238E27FC236}">
                <a16:creationId xmlns:a16="http://schemas.microsoft.com/office/drawing/2014/main" id="{8A321AF7-572E-45A7-A58A-7F2426820096}"/>
              </a:ext>
            </a:extLst>
          </p:cNvPr>
          <p:cNvSpPr>
            <a:spLocks noGrp="1"/>
          </p:cNvSpPr>
          <p:nvPr/>
        </p:nvSpPr>
        <p:spPr>
          <a:xfrm>
            <a:off x="8134350" y="1981200"/>
            <a:ext cx="95250" cy="1371600"/>
          </a:xfrm>
          <a:prstGeom prst="rect">
            <a:avLst/>
          </a:prstGeom>
          <a:solidFill>
            <a:srgbClr val="D26A3A"/>
          </a:solidFill>
          <a:ln w="9525">
            <a:solidFill>
              <a:srgbClr val="D26A3A"/>
            </a:solidFill>
            <a:prstDash val="solid"/>
          </a:ln>
        </p:spPr>
      </p:sp>
      <p:sp>
        <p:nvSpPr>
          <p:cNvPr id="16" name="text">
            <a:extLst>
              <a:ext uri="{FF2B5EF4-FFF2-40B4-BE49-F238E27FC236}">
                <a16:creationId xmlns:a16="http://schemas.microsoft.com/office/drawing/2014/main" id="{992D8E08-E94D-4F5F-AF7C-147F49B0A8B4}"/>
              </a:ext>
            </a:extLst>
          </p:cNvPr>
          <p:cNvSpPr>
            <a:spLocks noGrp="1"/>
          </p:cNvSpPr>
          <p:nvPr/>
        </p:nvSpPr>
        <p:spPr>
          <a:xfrm>
            <a:off x="8401050" y="2133600"/>
            <a:ext cx="2876550" cy="36195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Vajab vältimatut abi</a:t>
            </a:r>
          </a:p>
        </p:txBody>
      </p:sp>
      <p:sp>
        <p:nvSpPr>
          <p:cNvPr id="17" name="text">
            <a:extLst>
              <a:ext uri="{FF2B5EF4-FFF2-40B4-BE49-F238E27FC236}">
                <a16:creationId xmlns:a16="http://schemas.microsoft.com/office/drawing/2014/main" id="{C09C7691-46E0-4132-AA85-83E6978272F8}"/>
              </a:ext>
            </a:extLst>
          </p:cNvPr>
          <p:cNvSpPr>
            <a:spLocks noGrp="1"/>
          </p:cNvSpPr>
          <p:nvPr/>
        </p:nvSpPr>
        <p:spPr>
          <a:xfrm>
            <a:off x="8401050" y="2552700"/>
            <a:ext cx="2876550" cy="666750"/>
          </a:xfrm>
          <a:prstGeom prst="rect">
            <a:avLst/>
          </a:prstGeom>
          <a:noFill/>
          <a:ln w="0">
            <a:noFill/>
            <a:prstDash val="solid"/>
          </a:ln>
        </p:spPr>
        <p:txBody>
          <a:bodyPr anchor="t"/>
          <a:lstStyle/>
          <a:p>
            <a:pPr algn="l">
              <a:buNone/>
              <a:defRPr sz="1350" b="0">
                <a:solidFill>
                  <a:srgbClr val="111111"/>
                </a:solidFill>
              </a:defRPr>
            </a:pPr>
            <a:r>
              <a:rPr sz="1350" b="0">
                <a:solidFill>
                  <a:srgbClr val="111111"/>
                </a:solidFill>
              </a:rPr>
              <a:t>Märka kiiresti, kutsu abi või liigu abi saamise kohta.</a:t>
            </a:r>
          </a:p>
        </p:txBody>
      </p:sp>
      <p:sp>
        <p:nvSpPr>
          <p:cNvPr id="18" name="text">
            <a:extLst>
              <a:ext uri="{FF2B5EF4-FFF2-40B4-BE49-F238E27FC236}">
                <a16:creationId xmlns:a16="http://schemas.microsoft.com/office/drawing/2014/main" id="{7AF8B41F-19D4-4922-BDCE-B368313C243F}"/>
              </a:ext>
            </a:extLst>
          </p:cNvPr>
          <p:cNvSpPr>
            <a:spLocks noGrp="1"/>
          </p:cNvSpPr>
          <p:nvPr/>
        </p:nvSpPr>
        <p:spPr>
          <a:xfrm>
            <a:off x="1619250" y="4686300"/>
            <a:ext cx="8953500" cy="533400"/>
          </a:xfrm>
          <a:prstGeom prst="rect">
            <a:avLst/>
          </a:prstGeom>
          <a:noFill/>
          <a:ln w="0">
            <a:noFill/>
            <a:prstDash val="solid"/>
          </a:ln>
        </p:spPr>
        <p:txBody>
          <a:bodyPr anchor="ctr"/>
          <a:lstStyle/>
          <a:p>
            <a:pPr algn="ctr">
              <a:buNone/>
              <a:defRPr sz="2250" b="1">
                <a:solidFill>
                  <a:srgbClr val="173B45"/>
                </a:solidFill>
              </a:defRPr>
            </a:pPr>
            <a:r>
              <a:rPr sz="2250" b="1">
                <a:solidFill>
                  <a:srgbClr val="173B45"/>
                </a:solidFill>
              </a:rPr>
              <a:t>Eneseabi → lähedased → kogukond → ametlik abi</a:t>
            </a:r>
          </a:p>
        </p:txBody>
      </p:sp>
    </p:spTree>
    <p:extLst>
      <p:ext uri="{BB962C8B-B14F-4D97-AF65-F5344CB8AC3E}">
        <p14:creationId xmlns:p14="http://schemas.microsoft.com/office/powerpoint/2010/main" val="1976880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text">
            <a:extLst>
              <a:ext uri="{FF2B5EF4-FFF2-40B4-BE49-F238E27FC236}">
                <a16:creationId xmlns:a16="http://schemas.microsoft.com/office/drawing/2014/main" id="{45E0A7A6-6F4A-41E1-B041-F73E312A1214}"/>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KOGUKONNAJUHT</a:t>
            </a:r>
          </a:p>
        </p:txBody>
      </p:sp>
      <p:sp>
        <p:nvSpPr>
          <p:cNvPr id="2" name="Straight Connector 1">
            <a:extLst>
              <a:ext uri="{FF2B5EF4-FFF2-40B4-BE49-F238E27FC236}">
                <a16:creationId xmlns:a16="http://schemas.microsoft.com/office/drawing/2014/main" id="{A74D25E8-F5AB-4FB6-912E-C37DAD4C212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D728082E-864A-4E87-AA2D-A09DF82A81AC}"/>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slide-number">
            <a:extLst>
              <a:ext uri="{FF2B5EF4-FFF2-40B4-BE49-F238E27FC236}">
                <a16:creationId xmlns:a16="http://schemas.microsoft.com/office/drawing/2014/main" id="{C5A78F8F-1978-4CF4-B039-252892FFEF2B}"/>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33</a:t>
            </a:r>
          </a:p>
        </p:txBody>
      </p:sp>
      <p:sp>
        <p:nvSpPr>
          <p:cNvPr id="5" name="text">
            <a:extLst>
              <a:ext uri="{FF2B5EF4-FFF2-40B4-BE49-F238E27FC236}">
                <a16:creationId xmlns:a16="http://schemas.microsoft.com/office/drawing/2014/main" id="{39774A14-0874-4370-9CCF-9758E055148A}"/>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Juhi väärtus on koondada kaart, ressursid ja kontrollitud info</a:t>
            </a:r>
          </a:p>
        </p:txBody>
      </p:sp>
      <p:sp>
        <p:nvSpPr>
          <p:cNvPr id="6" name="box">
            <a:extLst>
              <a:ext uri="{FF2B5EF4-FFF2-40B4-BE49-F238E27FC236}">
                <a16:creationId xmlns:a16="http://schemas.microsoft.com/office/drawing/2014/main" id="{187C3E4B-ED84-474A-BFD2-B72AF2ABF827}"/>
              </a:ext>
            </a:extLst>
          </p:cNvPr>
          <p:cNvSpPr>
            <a:spLocks noGrp="1"/>
          </p:cNvSpPr>
          <p:nvPr/>
        </p:nvSpPr>
        <p:spPr>
          <a:xfrm>
            <a:off x="704850" y="1943100"/>
            <a:ext cx="3333750" cy="666750"/>
          </a:xfrm>
          <a:prstGeom prst="roundRect">
            <a:avLst>
              <a:gd name="adj" fmla="val 20000"/>
            </a:avLst>
          </a:prstGeom>
          <a:solidFill>
            <a:srgbClr val="F8ECE5"/>
          </a:solidFill>
          <a:ln w="9525">
            <a:solidFill>
              <a:srgbClr val="D26A3A"/>
            </a:solidFill>
            <a:prstDash val="solid"/>
          </a:ln>
        </p:spPr>
      </p:sp>
      <p:sp>
        <p:nvSpPr>
          <p:cNvPr id="7" name="text">
            <a:extLst>
              <a:ext uri="{FF2B5EF4-FFF2-40B4-BE49-F238E27FC236}">
                <a16:creationId xmlns:a16="http://schemas.microsoft.com/office/drawing/2014/main" id="{61D1B5A3-C765-40C6-A3E4-38395A0B870C}"/>
              </a:ext>
            </a:extLst>
          </p:cNvPr>
          <p:cNvSpPr>
            <a:spLocks noGrp="1"/>
          </p:cNvSpPr>
          <p:nvPr/>
        </p:nvSpPr>
        <p:spPr>
          <a:xfrm>
            <a:off x="895350" y="2057400"/>
            <a:ext cx="2952750" cy="419100"/>
          </a:xfrm>
          <a:prstGeom prst="rect">
            <a:avLst/>
          </a:prstGeom>
          <a:noFill/>
          <a:ln w="0">
            <a:noFill/>
            <a:prstDash val="solid"/>
          </a:ln>
        </p:spPr>
        <p:txBody>
          <a:bodyPr anchor="ctr"/>
          <a:lstStyle/>
          <a:p>
            <a:pPr algn="ctr">
              <a:buNone/>
              <a:defRPr sz="1575" b="1">
                <a:solidFill>
                  <a:srgbClr val="D26A3A"/>
                </a:solidFill>
              </a:defRPr>
            </a:pPr>
            <a:r>
              <a:rPr sz="1575" b="1">
                <a:solidFill>
                  <a:srgbClr val="D26A3A"/>
                </a:solidFill>
              </a:rPr>
              <a:t>VESI</a:t>
            </a:r>
          </a:p>
        </p:txBody>
      </p:sp>
      <p:sp>
        <p:nvSpPr>
          <p:cNvPr id="8" name="box">
            <a:extLst>
              <a:ext uri="{FF2B5EF4-FFF2-40B4-BE49-F238E27FC236}">
                <a16:creationId xmlns:a16="http://schemas.microsoft.com/office/drawing/2014/main" id="{BC5912B7-5688-4E0E-9EA9-9F181EDBC46D}"/>
              </a:ext>
            </a:extLst>
          </p:cNvPr>
          <p:cNvSpPr>
            <a:spLocks noGrp="1"/>
          </p:cNvSpPr>
          <p:nvPr/>
        </p:nvSpPr>
        <p:spPr>
          <a:xfrm>
            <a:off x="4438650" y="1943100"/>
            <a:ext cx="3333750" cy="666750"/>
          </a:xfrm>
          <a:prstGeom prst="roundRect">
            <a:avLst>
              <a:gd name="adj" fmla="val 20000"/>
            </a:avLst>
          </a:prstGeom>
          <a:solidFill>
            <a:srgbClr val="E8F2F3"/>
          </a:solidFill>
          <a:ln w="9525">
            <a:solidFill>
              <a:srgbClr val="1F6F78"/>
            </a:solidFill>
            <a:prstDash val="solid"/>
          </a:ln>
        </p:spPr>
      </p:sp>
      <p:sp>
        <p:nvSpPr>
          <p:cNvPr id="9" name="text">
            <a:extLst>
              <a:ext uri="{FF2B5EF4-FFF2-40B4-BE49-F238E27FC236}">
                <a16:creationId xmlns:a16="http://schemas.microsoft.com/office/drawing/2014/main" id="{D87B4D03-0196-4128-8349-77E89EF645BD}"/>
              </a:ext>
            </a:extLst>
          </p:cNvPr>
          <p:cNvSpPr>
            <a:spLocks noGrp="1"/>
          </p:cNvSpPr>
          <p:nvPr/>
        </p:nvSpPr>
        <p:spPr>
          <a:xfrm>
            <a:off x="4629150" y="2057400"/>
            <a:ext cx="2952750" cy="4191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VARJUMINE</a:t>
            </a:r>
          </a:p>
        </p:txBody>
      </p:sp>
      <p:sp>
        <p:nvSpPr>
          <p:cNvPr id="10" name="box">
            <a:extLst>
              <a:ext uri="{FF2B5EF4-FFF2-40B4-BE49-F238E27FC236}">
                <a16:creationId xmlns:a16="http://schemas.microsoft.com/office/drawing/2014/main" id="{499E325C-31A8-4732-B53D-CA4578E8DD6D}"/>
              </a:ext>
            </a:extLst>
          </p:cNvPr>
          <p:cNvSpPr>
            <a:spLocks noGrp="1"/>
          </p:cNvSpPr>
          <p:nvPr/>
        </p:nvSpPr>
        <p:spPr>
          <a:xfrm>
            <a:off x="8172450" y="1943100"/>
            <a:ext cx="3333750" cy="666750"/>
          </a:xfrm>
          <a:prstGeom prst="roundRect">
            <a:avLst>
              <a:gd name="adj" fmla="val 20000"/>
            </a:avLst>
          </a:prstGeom>
          <a:solidFill>
            <a:srgbClr val="E8F2F3"/>
          </a:solidFill>
          <a:ln w="9525">
            <a:solidFill>
              <a:srgbClr val="1F6F78"/>
            </a:solidFill>
            <a:prstDash val="solid"/>
          </a:ln>
        </p:spPr>
      </p:sp>
      <p:sp>
        <p:nvSpPr>
          <p:cNvPr id="11" name="text">
            <a:extLst>
              <a:ext uri="{FF2B5EF4-FFF2-40B4-BE49-F238E27FC236}">
                <a16:creationId xmlns:a16="http://schemas.microsoft.com/office/drawing/2014/main" id="{AB4997FA-542A-40FF-946B-843724028787}"/>
              </a:ext>
            </a:extLst>
          </p:cNvPr>
          <p:cNvSpPr>
            <a:spLocks noGrp="1"/>
          </p:cNvSpPr>
          <p:nvPr/>
        </p:nvSpPr>
        <p:spPr>
          <a:xfrm>
            <a:off x="8362950" y="2057400"/>
            <a:ext cx="2952750" cy="4191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INFO</a:t>
            </a:r>
          </a:p>
        </p:txBody>
      </p:sp>
      <p:sp>
        <p:nvSpPr>
          <p:cNvPr id="12" name="box">
            <a:extLst>
              <a:ext uri="{FF2B5EF4-FFF2-40B4-BE49-F238E27FC236}">
                <a16:creationId xmlns:a16="http://schemas.microsoft.com/office/drawing/2014/main" id="{0324D7D8-F91A-4885-A99E-13713E77CD82}"/>
              </a:ext>
            </a:extLst>
          </p:cNvPr>
          <p:cNvSpPr>
            <a:spLocks noGrp="1"/>
          </p:cNvSpPr>
          <p:nvPr/>
        </p:nvSpPr>
        <p:spPr>
          <a:xfrm>
            <a:off x="704850" y="2857500"/>
            <a:ext cx="3333750" cy="666750"/>
          </a:xfrm>
          <a:prstGeom prst="roundRect">
            <a:avLst>
              <a:gd name="adj" fmla="val 20000"/>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C4593206-BC23-4943-89FF-C5FB6A505D26}"/>
              </a:ext>
            </a:extLst>
          </p:cNvPr>
          <p:cNvSpPr>
            <a:spLocks noGrp="1"/>
          </p:cNvSpPr>
          <p:nvPr/>
        </p:nvSpPr>
        <p:spPr>
          <a:xfrm>
            <a:off x="895350" y="2971800"/>
            <a:ext cx="2952750" cy="4191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LAADIMINE</a:t>
            </a:r>
          </a:p>
        </p:txBody>
      </p:sp>
      <p:sp>
        <p:nvSpPr>
          <p:cNvPr id="14" name="box">
            <a:extLst>
              <a:ext uri="{FF2B5EF4-FFF2-40B4-BE49-F238E27FC236}">
                <a16:creationId xmlns:a16="http://schemas.microsoft.com/office/drawing/2014/main" id="{E05F7166-3F77-4A21-8D4F-E3D16BC71CDC}"/>
              </a:ext>
            </a:extLst>
          </p:cNvPr>
          <p:cNvSpPr>
            <a:spLocks noGrp="1"/>
          </p:cNvSpPr>
          <p:nvPr/>
        </p:nvSpPr>
        <p:spPr>
          <a:xfrm>
            <a:off x="4438650" y="2857500"/>
            <a:ext cx="3333750" cy="666750"/>
          </a:xfrm>
          <a:prstGeom prst="roundRect">
            <a:avLst>
              <a:gd name="adj" fmla="val 20000"/>
            </a:avLst>
          </a:prstGeom>
          <a:solidFill>
            <a:srgbClr val="E8F2F3"/>
          </a:solidFill>
          <a:ln w="9525">
            <a:solidFill>
              <a:srgbClr val="1F6F78"/>
            </a:solidFill>
            <a:prstDash val="solid"/>
          </a:ln>
        </p:spPr>
      </p:sp>
      <p:sp>
        <p:nvSpPr>
          <p:cNvPr id="15" name="text">
            <a:extLst>
              <a:ext uri="{FF2B5EF4-FFF2-40B4-BE49-F238E27FC236}">
                <a16:creationId xmlns:a16="http://schemas.microsoft.com/office/drawing/2014/main" id="{62359FC0-52E3-4821-9887-A4CDBB5FFE1A}"/>
              </a:ext>
            </a:extLst>
          </p:cNvPr>
          <p:cNvSpPr>
            <a:spLocks noGrp="1"/>
          </p:cNvSpPr>
          <p:nvPr/>
        </p:nvSpPr>
        <p:spPr>
          <a:xfrm>
            <a:off x="4629150" y="2971800"/>
            <a:ext cx="2952750" cy="4191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ESMAABI</a:t>
            </a:r>
          </a:p>
        </p:txBody>
      </p:sp>
      <p:sp>
        <p:nvSpPr>
          <p:cNvPr id="16" name="box">
            <a:extLst>
              <a:ext uri="{FF2B5EF4-FFF2-40B4-BE49-F238E27FC236}">
                <a16:creationId xmlns:a16="http://schemas.microsoft.com/office/drawing/2014/main" id="{48DF47FB-C4AF-4EDE-91A6-796B303E7F91}"/>
              </a:ext>
            </a:extLst>
          </p:cNvPr>
          <p:cNvSpPr>
            <a:spLocks noGrp="1"/>
          </p:cNvSpPr>
          <p:nvPr/>
        </p:nvSpPr>
        <p:spPr>
          <a:xfrm>
            <a:off x="8172450" y="2857500"/>
            <a:ext cx="3333750" cy="666750"/>
          </a:xfrm>
          <a:prstGeom prst="roundRect">
            <a:avLst>
              <a:gd name="adj" fmla="val 20000"/>
            </a:avLst>
          </a:prstGeom>
          <a:solidFill>
            <a:srgbClr val="E8F2F3"/>
          </a:solidFill>
          <a:ln w="9525">
            <a:solidFill>
              <a:srgbClr val="1F6F78"/>
            </a:solidFill>
            <a:prstDash val="solid"/>
          </a:ln>
        </p:spPr>
      </p:sp>
      <p:sp>
        <p:nvSpPr>
          <p:cNvPr id="17" name="text">
            <a:extLst>
              <a:ext uri="{FF2B5EF4-FFF2-40B4-BE49-F238E27FC236}">
                <a16:creationId xmlns:a16="http://schemas.microsoft.com/office/drawing/2014/main" id="{AD6B4F89-DBEA-431C-AC8A-B4EA4B2B40B8}"/>
              </a:ext>
            </a:extLst>
          </p:cNvPr>
          <p:cNvSpPr>
            <a:spLocks noGrp="1"/>
          </p:cNvSpPr>
          <p:nvPr/>
        </p:nvSpPr>
        <p:spPr>
          <a:xfrm>
            <a:off x="8362950" y="2971800"/>
            <a:ext cx="2952750" cy="419100"/>
          </a:xfrm>
          <a:prstGeom prst="rect">
            <a:avLst/>
          </a:prstGeom>
          <a:noFill/>
          <a:ln w="0">
            <a:noFill/>
            <a:prstDash val="solid"/>
          </a:ln>
        </p:spPr>
        <p:txBody>
          <a:bodyPr anchor="ctr"/>
          <a:lstStyle/>
          <a:p>
            <a:pPr algn="ctr">
              <a:buNone/>
              <a:defRPr sz="1575" b="1">
                <a:solidFill>
                  <a:srgbClr val="1F6F78"/>
                </a:solidFill>
              </a:defRPr>
            </a:pPr>
            <a:r>
              <a:rPr sz="1575" b="1">
                <a:solidFill>
                  <a:srgbClr val="1F6F78"/>
                </a:solidFill>
              </a:rPr>
              <a:t>TRANSPORT</a:t>
            </a:r>
          </a:p>
        </p:txBody>
      </p:sp>
      <p:sp>
        <p:nvSpPr>
          <p:cNvPr id="18" name="text">
            <a:extLst>
              <a:ext uri="{FF2B5EF4-FFF2-40B4-BE49-F238E27FC236}">
                <a16:creationId xmlns:a16="http://schemas.microsoft.com/office/drawing/2014/main" id="{5F187930-44EA-48D4-AA6C-202E7234C74A}"/>
              </a:ext>
            </a:extLst>
          </p:cNvPr>
          <p:cNvSpPr>
            <a:spLocks noGrp="1"/>
          </p:cNvSpPr>
          <p:nvPr/>
        </p:nvSpPr>
        <p:spPr>
          <a:xfrm>
            <a:off x="1047750" y="3962400"/>
            <a:ext cx="10096500" cy="495300"/>
          </a:xfrm>
          <a:prstGeom prst="rect">
            <a:avLst/>
          </a:prstGeom>
          <a:noFill/>
          <a:ln w="0">
            <a:noFill/>
            <a:prstDash val="solid"/>
          </a:ln>
        </p:spPr>
        <p:txBody>
          <a:bodyPr anchor="ctr"/>
          <a:lstStyle/>
          <a:p>
            <a:pPr algn="ctr">
              <a:buNone/>
              <a:defRPr sz="1650" b="1">
                <a:solidFill>
                  <a:srgbClr val="173B45"/>
                </a:solidFill>
              </a:defRPr>
            </a:pPr>
            <a:r>
              <a:rPr sz="1650" b="1">
                <a:solidFill>
                  <a:srgbClr val="173B45"/>
                </a:solidFill>
              </a:rPr>
              <a:t>Iga kirje juurde: kus see on • mida sealt saab • kellele mõeldud • kuidas ligi pääseb</a:t>
            </a:r>
          </a:p>
        </p:txBody>
      </p:sp>
      <p:sp>
        <p:nvSpPr>
          <p:cNvPr id="19" name="box">
            <a:extLst>
              <a:ext uri="{FF2B5EF4-FFF2-40B4-BE49-F238E27FC236}">
                <a16:creationId xmlns:a16="http://schemas.microsoft.com/office/drawing/2014/main" id="{44E04F02-D573-49D5-A03E-5C7295D9F5F2}"/>
              </a:ext>
            </a:extLst>
          </p:cNvPr>
          <p:cNvSpPr>
            <a:spLocks noGrp="1"/>
          </p:cNvSpPr>
          <p:nvPr/>
        </p:nvSpPr>
        <p:spPr>
          <a:xfrm>
            <a:off x="1524000" y="4800600"/>
            <a:ext cx="9144000" cy="742950"/>
          </a:xfrm>
          <a:prstGeom prst="roundRect">
            <a:avLst>
              <a:gd name="adj" fmla="val 20513"/>
            </a:avLst>
          </a:prstGeom>
          <a:solidFill>
            <a:srgbClr val="F5F7F7"/>
          </a:solidFill>
          <a:ln w="9525">
            <a:solidFill>
              <a:srgbClr val="D5DEDF"/>
            </a:solidFill>
            <a:prstDash val="solid"/>
          </a:ln>
        </p:spPr>
      </p:sp>
      <p:sp>
        <p:nvSpPr>
          <p:cNvPr id="20" name="text">
            <a:extLst>
              <a:ext uri="{FF2B5EF4-FFF2-40B4-BE49-F238E27FC236}">
                <a16:creationId xmlns:a16="http://schemas.microsoft.com/office/drawing/2014/main" id="{B0D28863-7D98-46AD-BA89-8CA937441910}"/>
              </a:ext>
            </a:extLst>
          </p:cNvPr>
          <p:cNvSpPr>
            <a:spLocks noGrp="1"/>
          </p:cNvSpPr>
          <p:nvPr/>
        </p:nvSpPr>
        <p:spPr>
          <a:xfrm>
            <a:off x="1790700" y="4933950"/>
            <a:ext cx="8610600" cy="476250"/>
          </a:xfrm>
          <a:prstGeom prst="rect">
            <a:avLst/>
          </a:prstGeom>
          <a:noFill/>
          <a:ln w="0">
            <a:noFill/>
            <a:prstDash val="solid"/>
          </a:ln>
        </p:spPr>
        <p:txBody>
          <a:bodyPr anchor="ctr"/>
          <a:lstStyle/>
          <a:p>
            <a:pPr algn="ctr">
              <a:buNone/>
              <a:defRPr sz="1500" b="1">
                <a:solidFill>
                  <a:srgbClr val="1F6F78"/>
                </a:solidFill>
              </a:defRPr>
            </a:pPr>
            <a:r>
              <a:rPr sz="1500" b="1">
                <a:solidFill>
                  <a:srgbClr val="1F6F78"/>
                </a:solidFill>
              </a:rPr>
              <a:t>Teavitustahvel: olukord + kontrollitud allikas + tegevusjuhis + järgmise uuenduse aeg</a:t>
            </a:r>
          </a:p>
        </p:txBody>
      </p:sp>
    </p:spTree>
    <p:extLst>
      <p:ext uri="{BB962C8B-B14F-4D97-AF65-F5344CB8AC3E}">
        <p14:creationId xmlns:p14="http://schemas.microsoft.com/office/powerpoint/2010/main" val="900000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310C6EC2-A9C5-4205-A96D-5DD822035037}"/>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KORTERIÜHISTU</a:t>
            </a:r>
          </a:p>
        </p:txBody>
      </p:sp>
      <p:sp>
        <p:nvSpPr>
          <p:cNvPr id="2" name="Straight Connector 1">
            <a:extLst>
              <a:ext uri="{FF2B5EF4-FFF2-40B4-BE49-F238E27FC236}">
                <a16:creationId xmlns:a16="http://schemas.microsoft.com/office/drawing/2014/main" id="{19666CEF-10DB-4781-A56E-3A379B56B422}"/>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8A4DE0E8-8D5E-487D-8885-603CD207BAB6}"/>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slide-number">
            <a:extLst>
              <a:ext uri="{FF2B5EF4-FFF2-40B4-BE49-F238E27FC236}">
                <a16:creationId xmlns:a16="http://schemas.microsoft.com/office/drawing/2014/main" id="{647311B8-9C44-45BE-9484-E2CEA9B7C947}"/>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34</a:t>
            </a:r>
          </a:p>
        </p:txBody>
      </p:sp>
      <p:sp>
        <p:nvSpPr>
          <p:cNvPr id="5" name="text">
            <a:extLst>
              <a:ext uri="{FF2B5EF4-FFF2-40B4-BE49-F238E27FC236}">
                <a16:creationId xmlns:a16="http://schemas.microsoft.com/office/drawing/2014/main" id="{F1879868-2A7D-41A2-B3D0-755753122D7B}"/>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Tallinna korteriühistu kriisivalmiduse toetus</a:t>
            </a:r>
          </a:p>
        </p:txBody>
      </p:sp>
      <p:sp>
        <p:nvSpPr>
          <p:cNvPr id="6" name="box">
            <a:extLst>
              <a:ext uri="{FF2B5EF4-FFF2-40B4-BE49-F238E27FC236}">
                <a16:creationId xmlns:a16="http://schemas.microsoft.com/office/drawing/2014/main" id="{1A82FC00-9E79-4103-B902-DD8FEF2CE3F9}"/>
              </a:ext>
            </a:extLst>
          </p:cNvPr>
          <p:cNvSpPr>
            <a:spLocks noGrp="1"/>
          </p:cNvSpPr>
          <p:nvPr/>
        </p:nvSpPr>
        <p:spPr>
          <a:xfrm>
            <a:off x="781050" y="1790700"/>
            <a:ext cx="3333750" cy="1257300"/>
          </a:xfrm>
          <a:prstGeom prst="roundRect">
            <a:avLst>
              <a:gd name="adj" fmla="val 13636"/>
            </a:avLst>
          </a:prstGeom>
          <a:solidFill>
            <a:srgbClr val="F8ECE5"/>
          </a:solidFill>
          <a:ln w="9525">
            <a:solidFill>
              <a:srgbClr val="D26A3A"/>
            </a:solidFill>
            <a:prstDash val="solid"/>
          </a:ln>
        </p:spPr>
      </p:sp>
      <p:sp>
        <p:nvSpPr>
          <p:cNvPr id="7" name="text">
            <a:extLst>
              <a:ext uri="{FF2B5EF4-FFF2-40B4-BE49-F238E27FC236}">
                <a16:creationId xmlns:a16="http://schemas.microsoft.com/office/drawing/2014/main" id="{1FDC111F-651B-4272-B234-4073986BC8F8}"/>
              </a:ext>
            </a:extLst>
          </p:cNvPr>
          <p:cNvSpPr>
            <a:spLocks noGrp="1"/>
          </p:cNvSpPr>
          <p:nvPr/>
        </p:nvSpPr>
        <p:spPr>
          <a:xfrm>
            <a:off x="971550" y="1962150"/>
            <a:ext cx="2952750" cy="438150"/>
          </a:xfrm>
          <a:prstGeom prst="rect">
            <a:avLst/>
          </a:prstGeom>
          <a:noFill/>
          <a:ln w="0">
            <a:noFill/>
            <a:prstDash val="solid"/>
          </a:ln>
        </p:spPr>
        <p:txBody>
          <a:bodyPr anchor="ctr"/>
          <a:lstStyle/>
          <a:p>
            <a:pPr algn="ctr">
              <a:buNone/>
              <a:defRPr sz="2025" b="1">
                <a:solidFill>
                  <a:srgbClr val="D26A3A"/>
                </a:solidFill>
              </a:defRPr>
            </a:pPr>
            <a:r>
              <a:rPr sz="2025" b="1">
                <a:solidFill>
                  <a:srgbClr val="D26A3A"/>
                </a:solidFill>
              </a:rPr>
              <a:t>KUNI 7000 €</a:t>
            </a:r>
          </a:p>
        </p:txBody>
      </p:sp>
      <p:sp>
        <p:nvSpPr>
          <p:cNvPr id="8" name="text">
            <a:extLst>
              <a:ext uri="{FF2B5EF4-FFF2-40B4-BE49-F238E27FC236}">
                <a16:creationId xmlns:a16="http://schemas.microsoft.com/office/drawing/2014/main" id="{69F57DA2-5D41-4D37-8856-9D796E6A2303}"/>
              </a:ext>
            </a:extLst>
          </p:cNvPr>
          <p:cNvSpPr>
            <a:spLocks noGrp="1"/>
          </p:cNvSpPr>
          <p:nvPr/>
        </p:nvSpPr>
        <p:spPr>
          <a:xfrm>
            <a:off x="1028700" y="2457450"/>
            <a:ext cx="2838450" cy="400050"/>
          </a:xfrm>
          <a:prstGeom prst="rect">
            <a:avLst/>
          </a:prstGeom>
          <a:noFill/>
          <a:ln w="0">
            <a:noFill/>
            <a:prstDash val="solid"/>
          </a:ln>
        </p:spPr>
        <p:txBody>
          <a:bodyPr anchor="ctr"/>
          <a:lstStyle/>
          <a:p>
            <a:pPr algn="ctr">
              <a:buNone/>
              <a:defRPr sz="1275" b="1">
                <a:solidFill>
                  <a:srgbClr val="173B45"/>
                </a:solidFill>
              </a:defRPr>
            </a:pPr>
            <a:r>
              <a:rPr sz="1275" b="1">
                <a:solidFill>
                  <a:srgbClr val="173B45"/>
                </a:solidFill>
              </a:rPr>
              <a:t>toetust ühe korterelamu kohta</a:t>
            </a:r>
          </a:p>
        </p:txBody>
      </p:sp>
      <p:sp>
        <p:nvSpPr>
          <p:cNvPr id="9" name="box">
            <a:extLst>
              <a:ext uri="{FF2B5EF4-FFF2-40B4-BE49-F238E27FC236}">
                <a16:creationId xmlns:a16="http://schemas.microsoft.com/office/drawing/2014/main" id="{647AF707-28C0-45B8-9E7B-CF874FBA51D9}"/>
              </a:ext>
            </a:extLst>
          </p:cNvPr>
          <p:cNvSpPr>
            <a:spLocks noGrp="1"/>
          </p:cNvSpPr>
          <p:nvPr/>
        </p:nvSpPr>
        <p:spPr>
          <a:xfrm>
            <a:off x="4476750" y="1790700"/>
            <a:ext cx="3333750" cy="1257300"/>
          </a:xfrm>
          <a:prstGeom prst="roundRect">
            <a:avLst>
              <a:gd name="adj" fmla="val 13636"/>
            </a:avLst>
          </a:prstGeom>
          <a:solidFill>
            <a:srgbClr val="E8F2F3"/>
          </a:solidFill>
          <a:ln w="9525">
            <a:solidFill>
              <a:srgbClr val="1F6F78"/>
            </a:solidFill>
            <a:prstDash val="solid"/>
          </a:ln>
        </p:spPr>
      </p:sp>
      <p:sp>
        <p:nvSpPr>
          <p:cNvPr id="10" name="text">
            <a:extLst>
              <a:ext uri="{FF2B5EF4-FFF2-40B4-BE49-F238E27FC236}">
                <a16:creationId xmlns:a16="http://schemas.microsoft.com/office/drawing/2014/main" id="{919D7F4C-8CA8-45F5-9A9A-7546CD0CB65F}"/>
              </a:ext>
            </a:extLst>
          </p:cNvPr>
          <p:cNvSpPr>
            <a:spLocks noGrp="1"/>
          </p:cNvSpPr>
          <p:nvPr/>
        </p:nvSpPr>
        <p:spPr>
          <a:xfrm>
            <a:off x="4667250" y="1962150"/>
            <a:ext cx="2952750" cy="438150"/>
          </a:xfrm>
          <a:prstGeom prst="rect">
            <a:avLst/>
          </a:prstGeom>
          <a:noFill/>
          <a:ln w="0">
            <a:noFill/>
            <a:prstDash val="solid"/>
          </a:ln>
        </p:spPr>
        <p:txBody>
          <a:bodyPr anchor="ctr"/>
          <a:lstStyle/>
          <a:p>
            <a:pPr algn="ctr">
              <a:buNone/>
              <a:defRPr sz="2025" b="1">
                <a:solidFill>
                  <a:srgbClr val="1F6F78"/>
                </a:solidFill>
              </a:defRPr>
            </a:pPr>
            <a:r>
              <a:rPr sz="2025" b="1">
                <a:solidFill>
                  <a:srgbClr val="1F6F78"/>
                </a:solidFill>
              </a:rPr>
              <a:t>VÄHEMALT 30%</a:t>
            </a:r>
          </a:p>
        </p:txBody>
      </p:sp>
      <p:sp>
        <p:nvSpPr>
          <p:cNvPr id="11" name="text">
            <a:extLst>
              <a:ext uri="{FF2B5EF4-FFF2-40B4-BE49-F238E27FC236}">
                <a16:creationId xmlns:a16="http://schemas.microsoft.com/office/drawing/2014/main" id="{4AED7A47-5BCB-49A9-8D7D-43607489721C}"/>
              </a:ext>
            </a:extLst>
          </p:cNvPr>
          <p:cNvSpPr>
            <a:spLocks noGrp="1"/>
          </p:cNvSpPr>
          <p:nvPr/>
        </p:nvSpPr>
        <p:spPr>
          <a:xfrm>
            <a:off x="4724400" y="2457450"/>
            <a:ext cx="2838450" cy="400050"/>
          </a:xfrm>
          <a:prstGeom prst="rect">
            <a:avLst/>
          </a:prstGeom>
          <a:noFill/>
          <a:ln w="0">
            <a:noFill/>
            <a:prstDash val="solid"/>
          </a:ln>
        </p:spPr>
        <p:txBody>
          <a:bodyPr anchor="ctr"/>
          <a:lstStyle/>
          <a:p>
            <a:pPr algn="ctr">
              <a:buNone/>
              <a:defRPr sz="1275" b="1">
                <a:solidFill>
                  <a:srgbClr val="173B45"/>
                </a:solidFill>
              </a:defRPr>
            </a:pPr>
            <a:r>
              <a:rPr sz="1275" b="1">
                <a:solidFill>
                  <a:srgbClr val="173B45"/>
                </a:solidFill>
              </a:rPr>
              <a:t>korteriühistu omaosalus</a:t>
            </a:r>
          </a:p>
        </p:txBody>
      </p:sp>
      <p:sp>
        <p:nvSpPr>
          <p:cNvPr id="12" name="box">
            <a:extLst>
              <a:ext uri="{FF2B5EF4-FFF2-40B4-BE49-F238E27FC236}">
                <a16:creationId xmlns:a16="http://schemas.microsoft.com/office/drawing/2014/main" id="{A4B12571-E79F-4FDA-91D4-E31AC198ADEE}"/>
              </a:ext>
            </a:extLst>
          </p:cNvPr>
          <p:cNvSpPr>
            <a:spLocks noGrp="1"/>
          </p:cNvSpPr>
          <p:nvPr/>
        </p:nvSpPr>
        <p:spPr>
          <a:xfrm>
            <a:off x="8172450" y="1790700"/>
            <a:ext cx="3333750" cy="1257300"/>
          </a:xfrm>
          <a:prstGeom prst="roundRect">
            <a:avLst>
              <a:gd name="adj" fmla="val 13636"/>
            </a:avLst>
          </a:prstGeom>
          <a:solidFill>
            <a:srgbClr val="E8F2F3"/>
          </a:solidFill>
          <a:ln w="9525">
            <a:solidFill>
              <a:srgbClr val="1F6F78"/>
            </a:solidFill>
            <a:prstDash val="solid"/>
          </a:ln>
        </p:spPr>
      </p:sp>
      <p:sp>
        <p:nvSpPr>
          <p:cNvPr id="13" name="text">
            <a:extLst>
              <a:ext uri="{FF2B5EF4-FFF2-40B4-BE49-F238E27FC236}">
                <a16:creationId xmlns:a16="http://schemas.microsoft.com/office/drawing/2014/main" id="{4A40D1C1-8F60-434D-8252-325325A7FBDE}"/>
              </a:ext>
            </a:extLst>
          </p:cNvPr>
          <p:cNvSpPr>
            <a:spLocks noGrp="1"/>
          </p:cNvSpPr>
          <p:nvPr/>
        </p:nvSpPr>
        <p:spPr>
          <a:xfrm>
            <a:off x="8362950" y="1962150"/>
            <a:ext cx="2952750" cy="438150"/>
          </a:xfrm>
          <a:prstGeom prst="rect">
            <a:avLst/>
          </a:prstGeom>
          <a:noFill/>
          <a:ln w="0">
            <a:noFill/>
            <a:prstDash val="solid"/>
          </a:ln>
        </p:spPr>
        <p:txBody>
          <a:bodyPr anchor="ctr"/>
          <a:lstStyle/>
          <a:p>
            <a:pPr algn="ctr">
              <a:buNone/>
              <a:defRPr sz="2025" b="1">
                <a:solidFill>
                  <a:srgbClr val="1F6F78"/>
                </a:solidFill>
              </a:defRPr>
            </a:pPr>
            <a:r>
              <a:rPr sz="2025" b="1">
                <a:solidFill>
                  <a:srgbClr val="1F6F78"/>
                </a:solidFill>
              </a:rPr>
              <a:t>VÄHEMALT 1200 m²</a:t>
            </a:r>
          </a:p>
        </p:txBody>
      </p:sp>
      <p:sp>
        <p:nvSpPr>
          <p:cNvPr id="14" name="text">
            <a:extLst>
              <a:ext uri="{FF2B5EF4-FFF2-40B4-BE49-F238E27FC236}">
                <a16:creationId xmlns:a16="http://schemas.microsoft.com/office/drawing/2014/main" id="{EB3A4F4D-6E24-496F-89CD-1E1721E8D0F3}"/>
              </a:ext>
            </a:extLst>
          </p:cNvPr>
          <p:cNvSpPr>
            <a:spLocks noGrp="1"/>
          </p:cNvSpPr>
          <p:nvPr/>
        </p:nvSpPr>
        <p:spPr>
          <a:xfrm>
            <a:off x="8420100" y="2457450"/>
            <a:ext cx="2838450" cy="400050"/>
          </a:xfrm>
          <a:prstGeom prst="rect">
            <a:avLst/>
          </a:prstGeom>
          <a:noFill/>
          <a:ln w="0">
            <a:noFill/>
            <a:prstDash val="solid"/>
          </a:ln>
        </p:spPr>
        <p:txBody>
          <a:bodyPr anchor="ctr"/>
          <a:lstStyle/>
          <a:p>
            <a:pPr algn="ctr">
              <a:buNone/>
              <a:defRPr sz="1275" b="1">
                <a:solidFill>
                  <a:srgbClr val="173B45"/>
                </a:solidFill>
              </a:defRPr>
            </a:pPr>
            <a:r>
              <a:rPr sz="1275" b="1">
                <a:solidFill>
                  <a:srgbClr val="173B45"/>
                </a:solidFill>
              </a:rPr>
              <a:t>maja netopinna põhitingimus</a:t>
            </a:r>
          </a:p>
        </p:txBody>
      </p:sp>
      <p:sp>
        <p:nvSpPr>
          <p:cNvPr id="15" name="text">
            <a:extLst>
              <a:ext uri="{FF2B5EF4-FFF2-40B4-BE49-F238E27FC236}">
                <a16:creationId xmlns:a16="http://schemas.microsoft.com/office/drawing/2014/main" id="{3F69CB14-1F52-4042-91C1-7E6D2AC76937}"/>
              </a:ext>
            </a:extLst>
          </p:cNvPr>
          <p:cNvSpPr>
            <a:spLocks noGrp="1"/>
          </p:cNvSpPr>
          <p:nvPr/>
        </p:nvSpPr>
        <p:spPr>
          <a:xfrm>
            <a:off x="819150" y="3390900"/>
            <a:ext cx="2381250" cy="361950"/>
          </a:xfrm>
          <a:prstGeom prst="rect">
            <a:avLst/>
          </a:prstGeom>
          <a:noFill/>
          <a:ln w="0">
            <a:noFill/>
            <a:prstDash val="solid"/>
          </a:ln>
        </p:spPr>
        <p:txBody>
          <a:bodyPr anchor="ctr"/>
          <a:lstStyle/>
          <a:p>
            <a:pPr algn="l">
              <a:buNone/>
              <a:defRPr sz="1575" b="1">
                <a:solidFill>
                  <a:srgbClr val="173B45"/>
                </a:solidFill>
              </a:defRPr>
            </a:pPr>
            <a:r>
              <a:rPr sz="1575" b="1">
                <a:solidFill>
                  <a:srgbClr val="173B45"/>
                </a:solidFill>
              </a:rPr>
              <a:t>Sobivad tegevused</a:t>
            </a:r>
          </a:p>
        </p:txBody>
      </p:sp>
      <p:sp>
        <p:nvSpPr>
          <p:cNvPr id="16" name="text">
            <a:extLst>
              <a:ext uri="{FF2B5EF4-FFF2-40B4-BE49-F238E27FC236}">
                <a16:creationId xmlns:a16="http://schemas.microsoft.com/office/drawing/2014/main" id="{92CD94BB-C7B1-4BE0-9052-C9EBBFF13A4B}"/>
              </a:ext>
            </a:extLst>
          </p:cNvPr>
          <p:cNvSpPr>
            <a:spLocks noGrp="1"/>
          </p:cNvSpPr>
          <p:nvPr/>
        </p:nvSpPr>
        <p:spPr>
          <a:xfrm>
            <a:off x="819150" y="38481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17" name="text">
            <a:extLst>
              <a:ext uri="{FF2B5EF4-FFF2-40B4-BE49-F238E27FC236}">
                <a16:creationId xmlns:a16="http://schemas.microsoft.com/office/drawing/2014/main" id="{C04FA6F2-A6B1-4502-8885-350B8C3536E5}"/>
              </a:ext>
            </a:extLst>
          </p:cNvPr>
          <p:cNvSpPr>
            <a:spLocks noGrp="1"/>
          </p:cNvSpPr>
          <p:nvPr/>
        </p:nvSpPr>
        <p:spPr>
          <a:xfrm>
            <a:off x="1143000" y="3848100"/>
            <a:ext cx="5867400" cy="53340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ühise ruumi kohandamine varjumiseks</a:t>
            </a:r>
          </a:p>
        </p:txBody>
      </p:sp>
      <p:sp>
        <p:nvSpPr>
          <p:cNvPr id="18" name="text">
            <a:extLst>
              <a:ext uri="{FF2B5EF4-FFF2-40B4-BE49-F238E27FC236}">
                <a16:creationId xmlns:a16="http://schemas.microsoft.com/office/drawing/2014/main" id="{B6B37DC8-DD87-44C1-966C-0413B79D9049}"/>
              </a:ext>
            </a:extLst>
          </p:cNvPr>
          <p:cNvSpPr>
            <a:spLocks noGrp="1"/>
          </p:cNvSpPr>
          <p:nvPr/>
        </p:nvSpPr>
        <p:spPr>
          <a:xfrm>
            <a:off x="819150" y="44196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19" name="text">
            <a:extLst>
              <a:ext uri="{FF2B5EF4-FFF2-40B4-BE49-F238E27FC236}">
                <a16:creationId xmlns:a16="http://schemas.microsoft.com/office/drawing/2014/main" id="{252ED46B-FF2D-4D50-BB05-A3B82346868F}"/>
              </a:ext>
            </a:extLst>
          </p:cNvPr>
          <p:cNvSpPr>
            <a:spLocks noGrp="1"/>
          </p:cNvSpPr>
          <p:nvPr/>
        </p:nvSpPr>
        <p:spPr>
          <a:xfrm>
            <a:off x="1143000" y="4419600"/>
            <a:ext cx="5867400" cy="53340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kriisitarvikud ning vee- ja WC-lahendus</a:t>
            </a:r>
          </a:p>
        </p:txBody>
      </p:sp>
      <p:sp>
        <p:nvSpPr>
          <p:cNvPr id="20" name="text">
            <a:extLst>
              <a:ext uri="{FF2B5EF4-FFF2-40B4-BE49-F238E27FC236}">
                <a16:creationId xmlns:a16="http://schemas.microsoft.com/office/drawing/2014/main" id="{769D1104-5E6C-4942-9585-AB452F7AF930}"/>
              </a:ext>
            </a:extLst>
          </p:cNvPr>
          <p:cNvSpPr>
            <a:spLocks noGrp="1"/>
          </p:cNvSpPr>
          <p:nvPr/>
        </p:nvSpPr>
        <p:spPr>
          <a:xfrm>
            <a:off x="819150" y="49911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21" name="text">
            <a:extLst>
              <a:ext uri="{FF2B5EF4-FFF2-40B4-BE49-F238E27FC236}">
                <a16:creationId xmlns:a16="http://schemas.microsoft.com/office/drawing/2014/main" id="{B197229F-EC75-491B-ABFC-3FB20907093D}"/>
              </a:ext>
            </a:extLst>
          </p:cNvPr>
          <p:cNvSpPr>
            <a:spLocks noGrp="1"/>
          </p:cNvSpPr>
          <p:nvPr/>
        </p:nvSpPr>
        <p:spPr>
          <a:xfrm>
            <a:off x="1143000" y="4991100"/>
            <a:ext cx="5867400" cy="53340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varutoite valmidus ja varjumisplaani konsultatsioon</a:t>
            </a:r>
          </a:p>
        </p:txBody>
      </p:sp>
      <p:sp>
        <p:nvSpPr>
          <p:cNvPr id="22" name="box">
            <a:extLst>
              <a:ext uri="{FF2B5EF4-FFF2-40B4-BE49-F238E27FC236}">
                <a16:creationId xmlns:a16="http://schemas.microsoft.com/office/drawing/2014/main" id="{246B4622-7359-4B7E-934A-1A25B21BA8D6}"/>
              </a:ext>
            </a:extLst>
          </p:cNvPr>
          <p:cNvSpPr>
            <a:spLocks noGrp="1"/>
          </p:cNvSpPr>
          <p:nvPr/>
        </p:nvSpPr>
        <p:spPr>
          <a:xfrm>
            <a:off x="7524750" y="3467100"/>
            <a:ext cx="3867150" cy="1809750"/>
          </a:xfrm>
          <a:prstGeom prst="roundRect">
            <a:avLst>
              <a:gd name="adj" fmla="val 9474"/>
            </a:avLst>
          </a:prstGeom>
          <a:solidFill>
            <a:srgbClr val="F5F7F7"/>
          </a:solidFill>
          <a:ln w="9525">
            <a:solidFill>
              <a:srgbClr val="D5DEDF"/>
            </a:solidFill>
            <a:prstDash val="solid"/>
          </a:ln>
        </p:spPr>
      </p:sp>
      <p:sp>
        <p:nvSpPr>
          <p:cNvPr id="23" name="text">
            <a:extLst>
              <a:ext uri="{FF2B5EF4-FFF2-40B4-BE49-F238E27FC236}">
                <a16:creationId xmlns:a16="http://schemas.microsoft.com/office/drawing/2014/main" id="{25C71A88-A97F-4A66-AC5A-BAF0103C7EA5}"/>
              </a:ext>
            </a:extLst>
          </p:cNvPr>
          <p:cNvSpPr>
            <a:spLocks noGrp="1"/>
          </p:cNvSpPr>
          <p:nvPr/>
        </p:nvSpPr>
        <p:spPr>
          <a:xfrm>
            <a:off x="7772400" y="3676650"/>
            <a:ext cx="3371850" cy="304800"/>
          </a:xfrm>
          <a:prstGeom prst="rect">
            <a:avLst/>
          </a:prstGeom>
          <a:noFill/>
          <a:ln w="0">
            <a:noFill/>
            <a:prstDash val="solid"/>
          </a:ln>
        </p:spPr>
        <p:txBody>
          <a:bodyPr anchor="ctr"/>
          <a:lstStyle/>
          <a:p>
            <a:pPr algn="ctr">
              <a:buNone/>
              <a:defRPr sz="1500" b="1">
                <a:solidFill>
                  <a:srgbClr val="D26A3A"/>
                </a:solidFill>
              </a:defRPr>
            </a:pPr>
            <a:r>
              <a:rPr sz="1500" b="1">
                <a:solidFill>
                  <a:srgbClr val="D26A3A"/>
                </a:solidFill>
              </a:rPr>
              <a:t>ENNE TÖID JA OSTE</a:t>
            </a:r>
          </a:p>
        </p:txBody>
      </p:sp>
      <p:sp>
        <p:nvSpPr>
          <p:cNvPr id="24" name="text">
            <a:extLst>
              <a:ext uri="{FF2B5EF4-FFF2-40B4-BE49-F238E27FC236}">
                <a16:creationId xmlns:a16="http://schemas.microsoft.com/office/drawing/2014/main" id="{2F5101A0-98E0-40E2-B546-1B53CDAD599E}"/>
              </a:ext>
            </a:extLst>
          </p:cNvPr>
          <p:cNvSpPr>
            <a:spLocks noGrp="1"/>
          </p:cNvSpPr>
          <p:nvPr/>
        </p:nvSpPr>
        <p:spPr>
          <a:xfrm>
            <a:off x="7905750" y="4095750"/>
            <a:ext cx="3143250" cy="1066800"/>
          </a:xfrm>
          <a:prstGeom prst="rect">
            <a:avLst/>
          </a:prstGeom>
          <a:noFill/>
          <a:ln w="0">
            <a:noFill/>
            <a:prstDash val="solid"/>
          </a:ln>
        </p:spPr>
        <p:txBody>
          <a:bodyPr anchor="t"/>
          <a:lstStyle/>
          <a:p>
            <a:pPr algn="l">
              <a:buNone/>
              <a:defRPr sz="1350" b="1">
                <a:solidFill>
                  <a:srgbClr val="173B45"/>
                </a:solidFill>
              </a:defRPr>
            </a:pPr>
            <a:r>
              <a:rPr sz="1350" b="1">
                <a:solidFill>
                  <a:srgbClr val="173B45"/>
                </a:solidFill>
              </a:rPr>
              <a:t>1. Kontrolli kõiki tingimusi</a:t>
            </a:r>
          </a:p>
          <a:p>
            <a:pPr algn="l">
              <a:buNone/>
              <a:defRPr sz="1350" b="1">
                <a:solidFill>
                  <a:srgbClr val="173B45"/>
                </a:solidFill>
              </a:defRPr>
            </a:pPr>
            <a:r>
              <a:rPr sz="1350" b="1">
                <a:solidFill>
                  <a:srgbClr val="173B45"/>
                </a:solidFill>
              </a:rPr>
              <a:t>2. Läbi personaalne nõustamine</a:t>
            </a:r>
          </a:p>
          <a:p>
            <a:pPr algn="l">
              <a:buNone/>
              <a:defRPr sz="1350" b="1">
                <a:solidFill>
                  <a:srgbClr val="173B45"/>
                </a:solidFill>
              </a:defRPr>
            </a:pPr>
            <a:r>
              <a:rPr sz="1350" b="1">
                <a:solidFill>
                  <a:srgbClr val="173B45"/>
                </a:solidFill>
              </a:rPr>
              <a:t>3. Tee korteriühistu otsus</a:t>
            </a:r>
          </a:p>
          <a:p>
            <a:pPr algn="l">
              <a:buNone/>
              <a:defRPr sz="1350" b="1">
                <a:solidFill>
                  <a:srgbClr val="173B45"/>
                </a:solidFill>
              </a:defRPr>
            </a:pPr>
            <a:r>
              <a:rPr sz="1350" b="1">
                <a:solidFill>
                  <a:srgbClr val="173B45"/>
                </a:solidFill>
              </a:rPr>
              <a:t>4. Esita taotlus</a:t>
            </a:r>
          </a:p>
        </p:txBody>
      </p:sp>
      <p:sp>
        <p:nvSpPr>
          <p:cNvPr id="25" name="text">
            <a:extLst>
              <a:ext uri="{FF2B5EF4-FFF2-40B4-BE49-F238E27FC236}">
                <a16:creationId xmlns:a16="http://schemas.microsoft.com/office/drawing/2014/main" id="{7FA7905B-26B8-4DD5-AE0C-F745EF374145}"/>
              </a:ext>
            </a:extLst>
          </p:cNvPr>
          <p:cNvSpPr>
            <a:spLocks noGrp="1"/>
          </p:cNvSpPr>
          <p:nvPr/>
        </p:nvSpPr>
        <p:spPr>
          <a:xfrm>
            <a:off x="1143000" y="5581650"/>
            <a:ext cx="9906000" cy="266700"/>
          </a:xfrm>
          <a:prstGeom prst="rect">
            <a:avLst/>
          </a:prstGeom>
          <a:noFill/>
          <a:ln w="0">
            <a:noFill/>
            <a:prstDash val="solid"/>
          </a:ln>
        </p:spPr>
        <p:txBody>
          <a:bodyPr anchor="ctr"/>
          <a:lstStyle/>
          <a:p>
            <a:pPr algn="ctr">
              <a:buNone/>
              <a:defRPr sz="1275" b="0">
                <a:solidFill>
                  <a:srgbClr val="526064"/>
                </a:solidFill>
              </a:defRPr>
            </a:pPr>
            <a:r>
              <a:rPr sz="1275" b="0">
                <a:solidFill>
                  <a:srgbClr val="526064"/>
                </a:solidFill>
              </a:rPr>
              <a:t>Vooru seisu ja nõudeid kontrolli enne taotlemist Tallinna veebilehelt.</a:t>
            </a:r>
          </a:p>
        </p:txBody>
      </p:sp>
    </p:spTree>
    <p:extLst>
      <p:ext uri="{BB962C8B-B14F-4D97-AF65-F5344CB8AC3E}">
        <p14:creationId xmlns:p14="http://schemas.microsoft.com/office/powerpoint/2010/main" val="900000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text">
            <a:extLst>
              <a:ext uri="{FF2B5EF4-FFF2-40B4-BE49-F238E27FC236}">
                <a16:creationId xmlns:a16="http://schemas.microsoft.com/office/drawing/2014/main" id="{845166C6-7E73-4ACF-84F6-5C2B0C3F1279}"/>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PÄRIS JUHTUM</a:t>
            </a:r>
          </a:p>
        </p:txBody>
      </p:sp>
      <p:sp>
        <p:nvSpPr>
          <p:cNvPr id="2" name="Straight Connector 1">
            <a:extLst>
              <a:ext uri="{FF2B5EF4-FFF2-40B4-BE49-F238E27FC236}">
                <a16:creationId xmlns:a16="http://schemas.microsoft.com/office/drawing/2014/main" id="{182DC8B6-4713-4165-A33D-8BA2217DC3E5}"/>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0F89E5C3-F9FA-4BE9-A79D-DD0E5D4AEC2E}"/>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slide-number">
            <a:extLst>
              <a:ext uri="{FF2B5EF4-FFF2-40B4-BE49-F238E27FC236}">
                <a16:creationId xmlns:a16="http://schemas.microsoft.com/office/drawing/2014/main" id="{9248A5FD-2EAC-4CF6-A245-86F3CE2011D8}"/>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35</a:t>
            </a:r>
          </a:p>
        </p:txBody>
      </p:sp>
      <p:sp>
        <p:nvSpPr>
          <p:cNvPr id="5" name="text">
            <a:extLst>
              <a:ext uri="{FF2B5EF4-FFF2-40B4-BE49-F238E27FC236}">
                <a16:creationId xmlns:a16="http://schemas.microsoft.com/office/drawing/2014/main" id="{C2BD741E-EE29-449F-9C10-79700FA5563B}"/>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Võru 27.10.2019: üks katkestus, mitu tagajärge</a:t>
            </a:r>
          </a:p>
        </p:txBody>
      </p:sp>
      <p:sp>
        <p:nvSpPr>
          <p:cNvPr id="6" name="text">
            <a:extLst>
              <a:ext uri="{FF2B5EF4-FFF2-40B4-BE49-F238E27FC236}">
                <a16:creationId xmlns:a16="http://schemas.microsoft.com/office/drawing/2014/main" id="{97E30810-CE8E-4CBE-9CFF-55948338CBAE}"/>
              </a:ext>
            </a:extLst>
          </p:cNvPr>
          <p:cNvSpPr>
            <a:spLocks noGrp="1"/>
          </p:cNvSpPr>
          <p:nvPr/>
        </p:nvSpPr>
        <p:spPr>
          <a:xfrm>
            <a:off x="781050" y="1981200"/>
            <a:ext cx="2286000" cy="876300"/>
          </a:xfrm>
          <a:prstGeom prst="rect">
            <a:avLst/>
          </a:prstGeom>
          <a:noFill/>
          <a:ln w="0">
            <a:noFill/>
            <a:prstDash val="solid"/>
          </a:ln>
        </p:spPr>
        <p:txBody>
          <a:bodyPr anchor="ctr"/>
          <a:lstStyle/>
          <a:p>
            <a:pPr algn="ctr">
              <a:buNone/>
              <a:defRPr sz="3900" b="1">
                <a:solidFill>
                  <a:srgbClr val="D26A3A"/>
                </a:solidFill>
              </a:defRPr>
            </a:pPr>
            <a:r>
              <a:rPr sz="3900" b="1">
                <a:solidFill>
                  <a:srgbClr val="D26A3A"/>
                </a:solidFill>
              </a:rPr>
              <a:t>~16.30</a:t>
            </a:r>
          </a:p>
        </p:txBody>
      </p:sp>
      <p:sp>
        <p:nvSpPr>
          <p:cNvPr id="7" name="text">
            <a:extLst>
              <a:ext uri="{FF2B5EF4-FFF2-40B4-BE49-F238E27FC236}">
                <a16:creationId xmlns:a16="http://schemas.microsoft.com/office/drawing/2014/main" id="{118D7898-15CC-420C-927F-3D7B55B28707}"/>
              </a:ext>
            </a:extLst>
          </p:cNvPr>
          <p:cNvSpPr>
            <a:spLocks noGrp="1"/>
          </p:cNvSpPr>
          <p:nvPr/>
        </p:nvSpPr>
        <p:spPr>
          <a:xfrm>
            <a:off x="781050" y="2857500"/>
            <a:ext cx="2286000" cy="400050"/>
          </a:xfrm>
          <a:prstGeom prst="rect">
            <a:avLst/>
          </a:prstGeom>
          <a:noFill/>
          <a:ln w="0">
            <a:noFill/>
            <a:prstDash val="solid"/>
          </a:ln>
        </p:spPr>
        <p:txBody>
          <a:bodyPr anchor="ctr"/>
          <a:lstStyle/>
          <a:p>
            <a:pPr algn="ctr">
              <a:buNone/>
              <a:defRPr sz="1650" b="1">
                <a:solidFill>
                  <a:srgbClr val="173B45"/>
                </a:solidFill>
              </a:defRPr>
            </a:pPr>
            <a:r>
              <a:rPr sz="1650" b="1">
                <a:solidFill>
                  <a:srgbClr val="173B45"/>
                </a:solidFill>
              </a:rPr>
              <a:t>elekter kadus</a:t>
            </a:r>
          </a:p>
        </p:txBody>
      </p:sp>
      <p:sp>
        <p:nvSpPr>
          <p:cNvPr id="8" name="text">
            <a:extLst>
              <a:ext uri="{FF2B5EF4-FFF2-40B4-BE49-F238E27FC236}">
                <a16:creationId xmlns:a16="http://schemas.microsoft.com/office/drawing/2014/main" id="{FD3F456B-FD87-4541-9022-356972BBBFF5}"/>
              </a:ext>
            </a:extLst>
          </p:cNvPr>
          <p:cNvSpPr>
            <a:spLocks noGrp="1"/>
          </p:cNvSpPr>
          <p:nvPr/>
        </p:nvSpPr>
        <p:spPr>
          <a:xfrm>
            <a:off x="3810000" y="182880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9" name="text">
            <a:extLst>
              <a:ext uri="{FF2B5EF4-FFF2-40B4-BE49-F238E27FC236}">
                <a16:creationId xmlns:a16="http://schemas.microsoft.com/office/drawing/2014/main" id="{51D2BC0E-8FE1-4182-8639-8FA62AA33246}"/>
              </a:ext>
            </a:extLst>
          </p:cNvPr>
          <p:cNvSpPr>
            <a:spLocks noGrp="1"/>
          </p:cNvSpPr>
          <p:nvPr/>
        </p:nvSpPr>
        <p:spPr>
          <a:xfrm>
            <a:off x="4133850" y="1828800"/>
            <a:ext cx="7200900" cy="66675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linn oli ligi 7 tundi elektrita</a:t>
            </a:r>
          </a:p>
        </p:txBody>
      </p:sp>
      <p:sp>
        <p:nvSpPr>
          <p:cNvPr id="10" name="text">
            <a:extLst>
              <a:ext uri="{FF2B5EF4-FFF2-40B4-BE49-F238E27FC236}">
                <a16:creationId xmlns:a16="http://schemas.microsoft.com/office/drawing/2014/main" id="{4527E4BD-E184-4D64-8398-F4EC75C6911A}"/>
              </a:ext>
            </a:extLst>
          </p:cNvPr>
          <p:cNvSpPr>
            <a:spLocks noGrp="1"/>
          </p:cNvSpPr>
          <p:nvPr/>
        </p:nvSpPr>
        <p:spPr>
          <a:xfrm>
            <a:off x="3810000" y="253365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11" name="text">
            <a:extLst>
              <a:ext uri="{FF2B5EF4-FFF2-40B4-BE49-F238E27FC236}">
                <a16:creationId xmlns:a16="http://schemas.microsoft.com/office/drawing/2014/main" id="{B3E346AB-C96D-4E3D-8285-8448ACB200AA}"/>
              </a:ext>
            </a:extLst>
          </p:cNvPr>
          <p:cNvSpPr>
            <a:spLocks noGrp="1"/>
          </p:cNvSpPr>
          <p:nvPr/>
        </p:nvSpPr>
        <p:spPr>
          <a:xfrm>
            <a:off x="4133850" y="2533650"/>
            <a:ext cx="7200900" cy="66675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häiritud olid vesi ja keskküte</a:t>
            </a:r>
          </a:p>
        </p:txBody>
      </p:sp>
      <p:sp>
        <p:nvSpPr>
          <p:cNvPr id="12" name="text">
            <a:extLst>
              <a:ext uri="{FF2B5EF4-FFF2-40B4-BE49-F238E27FC236}">
                <a16:creationId xmlns:a16="http://schemas.microsoft.com/office/drawing/2014/main" id="{7A2FF922-3D47-4E34-86A7-C6892B4E8F52}"/>
              </a:ext>
            </a:extLst>
          </p:cNvPr>
          <p:cNvSpPr>
            <a:spLocks noGrp="1"/>
          </p:cNvSpPr>
          <p:nvPr/>
        </p:nvSpPr>
        <p:spPr>
          <a:xfrm>
            <a:off x="3810000" y="323850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13" name="text">
            <a:extLst>
              <a:ext uri="{FF2B5EF4-FFF2-40B4-BE49-F238E27FC236}">
                <a16:creationId xmlns:a16="http://schemas.microsoft.com/office/drawing/2014/main" id="{A9A8E1F2-4339-40FA-8E4D-1606B8801A86}"/>
              </a:ext>
            </a:extLst>
          </p:cNvPr>
          <p:cNvSpPr>
            <a:spLocks noGrp="1"/>
          </p:cNvSpPr>
          <p:nvPr/>
        </p:nvSpPr>
        <p:spPr>
          <a:xfrm>
            <a:off x="4133850" y="3238500"/>
            <a:ext cx="7200900" cy="66675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poed ja tanklad ei töötanud</a:t>
            </a:r>
          </a:p>
        </p:txBody>
      </p:sp>
      <p:sp>
        <p:nvSpPr>
          <p:cNvPr id="14" name="text">
            <a:extLst>
              <a:ext uri="{FF2B5EF4-FFF2-40B4-BE49-F238E27FC236}">
                <a16:creationId xmlns:a16="http://schemas.microsoft.com/office/drawing/2014/main" id="{CC1A64F4-2663-4885-8570-454604361E0C}"/>
              </a:ext>
            </a:extLst>
          </p:cNvPr>
          <p:cNvSpPr>
            <a:spLocks noGrp="1"/>
          </p:cNvSpPr>
          <p:nvPr/>
        </p:nvSpPr>
        <p:spPr>
          <a:xfrm>
            <a:off x="3810000" y="3943350"/>
            <a:ext cx="266700" cy="381000"/>
          </a:xfrm>
          <a:prstGeom prst="rect">
            <a:avLst/>
          </a:prstGeom>
          <a:noFill/>
          <a:ln w="0">
            <a:noFill/>
            <a:prstDash val="solid"/>
          </a:ln>
        </p:spPr>
        <p:txBody>
          <a:bodyPr anchor="t"/>
          <a:lstStyle/>
          <a:p>
            <a:pPr algn="l">
              <a:buNone/>
              <a:defRPr sz="1800" b="1">
                <a:solidFill>
                  <a:srgbClr val="D26A3A"/>
                </a:solidFill>
              </a:defRPr>
            </a:pPr>
            <a:r>
              <a:rPr sz="1800" b="1">
                <a:solidFill>
                  <a:srgbClr val="D26A3A"/>
                </a:solidFill>
              </a:rPr>
              <a:t>•</a:t>
            </a:r>
          </a:p>
        </p:txBody>
      </p:sp>
      <p:sp>
        <p:nvSpPr>
          <p:cNvPr id="15" name="text">
            <a:extLst>
              <a:ext uri="{FF2B5EF4-FFF2-40B4-BE49-F238E27FC236}">
                <a16:creationId xmlns:a16="http://schemas.microsoft.com/office/drawing/2014/main" id="{26228BFC-859D-4542-ABD5-97A218733C41}"/>
              </a:ext>
            </a:extLst>
          </p:cNvPr>
          <p:cNvSpPr>
            <a:spLocks noGrp="1"/>
          </p:cNvSpPr>
          <p:nvPr/>
        </p:nvSpPr>
        <p:spPr>
          <a:xfrm>
            <a:off x="4133850" y="3943350"/>
            <a:ext cx="7200900" cy="666750"/>
          </a:xfrm>
          <a:prstGeom prst="rect">
            <a:avLst/>
          </a:prstGeom>
          <a:noFill/>
          <a:ln w="0">
            <a:noFill/>
            <a:prstDash val="solid"/>
          </a:ln>
        </p:spPr>
        <p:txBody>
          <a:bodyPr anchor="t"/>
          <a:lstStyle/>
          <a:p>
            <a:pPr algn="l">
              <a:buNone/>
              <a:defRPr sz="1650" b="0">
                <a:solidFill>
                  <a:srgbClr val="111111"/>
                </a:solidFill>
              </a:defRPr>
            </a:pPr>
            <a:r>
              <a:rPr sz="1650" b="0">
                <a:solidFill>
                  <a:srgbClr val="111111"/>
                </a:solidFill>
              </a:rPr>
              <a:t>mõne aja pärast häirus mobiilside</a:t>
            </a:r>
          </a:p>
        </p:txBody>
      </p:sp>
      <p:sp>
        <p:nvSpPr>
          <p:cNvPr id="16" name="box">
            <a:extLst>
              <a:ext uri="{FF2B5EF4-FFF2-40B4-BE49-F238E27FC236}">
                <a16:creationId xmlns:a16="http://schemas.microsoft.com/office/drawing/2014/main" id="{C543CCCA-5A40-43E8-B191-9ACDFA8EB967}"/>
              </a:ext>
            </a:extLst>
          </p:cNvPr>
          <p:cNvSpPr>
            <a:spLocks noGrp="1"/>
          </p:cNvSpPr>
          <p:nvPr/>
        </p:nvSpPr>
        <p:spPr>
          <a:xfrm>
            <a:off x="1333500" y="5067300"/>
            <a:ext cx="9525000" cy="647700"/>
          </a:xfrm>
          <a:prstGeom prst="roundRect">
            <a:avLst>
              <a:gd name="adj" fmla="val 23529"/>
            </a:avLst>
          </a:prstGeom>
          <a:solidFill>
            <a:srgbClr val="E8F2F3"/>
          </a:solidFill>
          <a:ln w="9525">
            <a:solidFill>
              <a:srgbClr val="1F6F78"/>
            </a:solidFill>
            <a:prstDash val="solid"/>
          </a:ln>
        </p:spPr>
      </p:sp>
      <p:sp>
        <p:nvSpPr>
          <p:cNvPr id="17" name="text">
            <a:extLst>
              <a:ext uri="{FF2B5EF4-FFF2-40B4-BE49-F238E27FC236}">
                <a16:creationId xmlns:a16="http://schemas.microsoft.com/office/drawing/2014/main" id="{30337F58-2F24-45B2-A360-39036F4CFA8F}"/>
              </a:ext>
            </a:extLst>
          </p:cNvPr>
          <p:cNvSpPr>
            <a:spLocks noGrp="1"/>
          </p:cNvSpPr>
          <p:nvPr/>
        </p:nvSpPr>
        <p:spPr>
          <a:xfrm>
            <a:off x="1619250" y="5162550"/>
            <a:ext cx="8953500" cy="457200"/>
          </a:xfrm>
          <a:prstGeom prst="rect">
            <a:avLst/>
          </a:prstGeom>
          <a:noFill/>
          <a:ln w="0">
            <a:noFill/>
            <a:prstDash val="solid"/>
          </a:ln>
        </p:spPr>
        <p:txBody>
          <a:bodyPr anchor="ctr"/>
          <a:lstStyle/>
          <a:p>
            <a:pPr algn="ctr">
              <a:buNone/>
              <a:defRPr sz="1725" b="1">
                <a:solidFill>
                  <a:srgbClr val="1F6F78"/>
                </a:solidFill>
              </a:defRPr>
            </a:pPr>
            <a:r>
              <a:rPr sz="1725" b="1">
                <a:solidFill>
                  <a:srgbClr val="1F6F78"/>
                </a:solidFill>
              </a:rPr>
              <a:t>Harjutuses viime sama sõltuvuste ahela Koplisse külma jaanuariõhtusse.</a:t>
            </a:r>
          </a:p>
        </p:txBody>
      </p:sp>
    </p:spTree>
    <p:extLst>
      <p:ext uri="{BB962C8B-B14F-4D97-AF65-F5344CB8AC3E}">
        <p14:creationId xmlns:p14="http://schemas.microsoft.com/office/powerpoint/2010/main" val="900000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8" name="text">
            <a:extLst>
              <a:ext uri="{FF2B5EF4-FFF2-40B4-BE49-F238E27FC236}">
                <a16:creationId xmlns:a16="http://schemas.microsoft.com/office/drawing/2014/main" id="{D9C744DD-A99B-416A-BE6A-022CE507EC22}"/>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E8F2F3"/>
                </a:solidFill>
              </a:defRPr>
            </a:pPr>
            <a:r>
              <a:rPr sz="975" b="1">
                <a:solidFill>
                  <a:srgbClr val="E8F2F3"/>
                </a:solidFill>
              </a:rPr>
              <a:t>PÕHISTSENAARIUM</a:t>
            </a:r>
          </a:p>
        </p:txBody>
      </p:sp>
      <p:sp>
        <p:nvSpPr>
          <p:cNvPr id="2" name="Straight Connector 1">
            <a:extLst>
              <a:ext uri="{FF2B5EF4-FFF2-40B4-BE49-F238E27FC236}">
                <a16:creationId xmlns:a16="http://schemas.microsoft.com/office/drawing/2014/main" id="{AFAAE143-4808-4591-AA7A-4735CA8DA9D6}"/>
              </a:ext>
            </a:extLst>
          </p:cNvPr>
          <p:cNvSpPr>
            <a:spLocks noGrp="1"/>
          </p:cNvSpPr>
          <p:nvPr/>
        </p:nvSpPr>
        <p:spPr>
          <a:xfrm>
            <a:off x="647700" y="6457950"/>
            <a:ext cx="10896600" cy="0"/>
          </a:xfrm>
          <a:prstGeom prst="line">
            <a:avLst/>
          </a:prstGeom>
          <a:noFill/>
          <a:ln w="9525">
            <a:solidFill>
              <a:srgbClr val="42636B"/>
            </a:solidFill>
            <a:prstDash val="solid"/>
          </a:ln>
        </p:spPr>
      </p:sp>
      <p:sp>
        <p:nvSpPr>
          <p:cNvPr id="3" name="text">
            <a:extLst>
              <a:ext uri="{FF2B5EF4-FFF2-40B4-BE49-F238E27FC236}">
                <a16:creationId xmlns:a16="http://schemas.microsoft.com/office/drawing/2014/main" id="{76E549BC-116F-40C1-8264-9342FB2CC111}"/>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E8F2F3"/>
                </a:solidFill>
              </a:defRPr>
            </a:pPr>
            <a:r>
              <a:rPr sz="750" b="1">
                <a:solidFill>
                  <a:srgbClr val="E8F2F3"/>
                </a:solidFill>
              </a:rPr>
              <a:t>VALMIS KRIISIKS</a:t>
            </a:r>
          </a:p>
        </p:txBody>
      </p:sp>
      <p:sp>
        <p:nvSpPr>
          <p:cNvPr id="4" name="text">
            <a:extLst>
              <a:ext uri="{FF2B5EF4-FFF2-40B4-BE49-F238E27FC236}">
                <a16:creationId xmlns:a16="http://schemas.microsoft.com/office/drawing/2014/main" id="{ED9DF797-1C5B-4355-BF84-CE30C98DD470}"/>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E8F2F3"/>
                </a:solidFill>
              </a:defRPr>
            </a:pPr>
            <a:r>
              <a:rPr sz="825" b="0">
                <a:solidFill>
                  <a:srgbClr val="E8F2F3"/>
                </a:solidFill>
              </a:rPr>
              <a:t>36</a:t>
            </a:r>
          </a:p>
        </p:txBody>
      </p:sp>
      <p:sp>
        <p:nvSpPr>
          <p:cNvPr id="5" name="text">
            <a:extLst>
              <a:ext uri="{FF2B5EF4-FFF2-40B4-BE49-F238E27FC236}">
                <a16:creationId xmlns:a16="http://schemas.microsoft.com/office/drawing/2014/main" id="{6D84320E-99FB-430B-A89B-C6D11A19717A}"/>
              </a:ext>
            </a:extLst>
          </p:cNvPr>
          <p:cNvSpPr>
            <a:spLocks noGrp="1"/>
          </p:cNvSpPr>
          <p:nvPr/>
        </p:nvSpPr>
        <p:spPr>
          <a:xfrm>
            <a:off x="876300" y="990600"/>
            <a:ext cx="9048750" cy="266700"/>
          </a:xfrm>
          <a:prstGeom prst="rect">
            <a:avLst/>
          </a:prstGeom>
          <a:noFill/>
          <a:ln w="0">
            <a:noFill/>
            <a:prstDash val="solid"/>
          </a:ln>
        </p:spPr>
        <p:txBody>
          <a:bodyPr anchor="t"/>
          <a:lstStyle/>
          <a:p>
            <a:pPr algn="l">
              <a:buNone/>
              <a:defRPr sz="1350" b="1">
                <a:solidFill>
                  <a:srgbClr val="F4B18F"/>
                </a:solidFill>
              </a:defRPr>
            </a:pPr>
            <a:r>
              <a:rPr sz="1350" b="1">
                <a:solidFill>
                  <a:srgbClr val="F4B18F"/>
                </a:solidFill>
              </a:rPr>
              <a:t>90 MINUTIT HILJEM</a:t>
            </a:r>
          </a:p>
        </p:txBody>
      </p:sp>
      <p:sp>
        <p:nvSpPr>
          <p:cNvPr id="6" name="text">
            <a:extLst>
              <a:ext uri="{FF2B5EF4-FFF2-40B4-BE49-F238E27FC236}">
                <a16:creationId xmlns:a16="http://schemas.microsoft.com/office/drawing/2014/main" id="{81EA13DD-E51E-4B8F-8BE5-4F4C7310080A}"/>
              </a:ext>
            </a:extLst>
          </p:cNvPr>
          <p:cNvSpPr>
            <a:spLocks noGrp="1"/>
          </p:cNvSpPr>
          <p:nvPr/>
        </p:nvSpPr>
        <p:spPr>
          <a:xfrm>
            <a:off x="876300" y="1562100"/>
            <a:ext cx="9906000" cy="2952750"/>
          </a:xfrm>
          <a:prstGeom prst="rect">
            <a:avLst/>
          </a:prstGeom>
          <a:noFill/>
          <a:ln w="0">
            <a:noFill/>
            <a:prstDash val="solid"/>
          </a:ln>
        </p:spPr>
        <p:txBody>
          <a:bodyPr anchor="t"/>
          <a:lstStyle/>
          <a:p>
            <a:pPr algn="l">
              <a:buNone/>
              <a:defRPr sz="3150" b="1">
                <a:solidFill>
                  <a:srgbClr val="FFFFFF"/>
                </a:solidFill>
              </a:defRPr>
            </a:pPr>
            <a:r>
              <a:rPr sz="3150" b="1">
                <a:solidFill>
                  <a:srgbClr val="FFFFFF"/>
                </a:solidFill>
              </a:rPr>
              <a:t>Mobiilne internet ei tööta.</a:t>
            </a:r>
          </a:p>
          <a:p>
            <a:pPr algn="l">
              <a:buNone/>
              <a:defRPr sz="3150" b="1">
                <a:solidFill>
                  <a:srgbClr val="FFFFFF"/>
                </a:solidFill>
              </a:defRPr>
            </a:pPr>
            <a:r>
              <a:rPr sz="3150" b="1">
                <a:solidFill>
                  <a:srgbClr val="FFFFFF"/>
                </a:solidFill>
              </a:rPr>
              <a:t>Kraanivee surve langeb.</a:t>
            </a:r>
          </a:p>
          <a:p>
            <a:pPr algn="l">
              <a:buNone/>
              <a:defRPr sz="3150" b="1">
                <a:solidFill>
                  <a:srgbClr val="FFFFFF"/>
                </a:solidFill>
              </a:defRPr>
            </a:pPr>
            <a:r>
              <a:rPr sz="3150" b="1">
                <a:solidFill>
                  <a:srgbClr val="FFFFFF"/>
                </a:solidFill>
              </a:rPr>
              <a:t>Lift seisab.</a:t>
            </a:r>
          </a:p>
          <a:p>
            <a:pPr algn="l">
              <a:buNone/>
              <a:defRPr sz="3150" b="1">
                <a:solidFill>
                  <a:srgbClr val="FFFFFF"/>
                </a:solidFill>
              </a:defRPr>
            </a:pPr>
            <a:r>
              <a:rPr sz="3150" b="1">
                <a:solidFill>
                  <a:srgbClr val="FFFFFF"/>
                </a:solidFill>
              </a:rPr>
              <a:t>Kaardimaksed on häiritud.</a:t>
            </a:r>
          </a:p>
        </p:txBody>
      </p:sp>
      <p:sp>
        <p:nvSpPr>
          <p:cNvPr id="7" name="text">
            <a:extLst>
              <a:ext uri="{FF2B5EF4-FFF2-40B4-BE49-F238E27FC236}">
                <a16:creationId xmlns:a16="http://schemas.microsoft.com/office/drawing/2014/main" id="{725AA5C8-FDF3-475D-BE8F-53869904A38B}"/>
              </a:ext>
            </a:extLst>
          </p:cNvPr>
          <p:cNvSpPr>
            <a:spLocks noGrp="1"/>
          </p:cNvSpPr>
          <p:nvPr/>
        </p:nvSpPr>
        <p:spPr>
          <a:xfrm>
            <a:off x="914400" y="4953000"/>
            <a:ext cx="9906000" cy="552450"/>
          </a:xfrm>
          <a:prstGeom prst="rect">
            <a:avLst/>
          </a:prstGeom>
          <a:noFill/>
          <a:ln w="0">
            <a:noFill/>
            <a:prstDash val="solid"/>
          </a:ln>
        </p:spPr>
        <p:txBody>
          <a:bodyPr anchor="t"/>
          <a:lstStyle/>
          <a:p>
            <a:pPr algn="l">
              <a:buNone/>
              <a:defRPr sz="1800" b="0">
                <a:solidFill>
                  <a:srgbClr val="E8F2F3"/>
                </a:solidFill>
              </a:defRPr>
            </a:pPr>
            <a:r>
              <a:rPr sz="1800" b="0">
                <a:solidFill>
                  <a:srgbClr val="E8F2F3"/>
                </a:solidFill>
              </a:rPr>
              <a:t>Ametlik info: ulatuslik tehniline rike, taastamise aega ei teata.</a:t>
            </a:r>
          </a:p>
        </p:txBody>
      </p:sp>
    </p:spTree>
    <p:extLst>
      <p:ext uri="{BB962C8B-B14F-4D97-AF65-F5344CB8AC3E}">
        <p14:creationId xmlns:p14="http://schemas.microsoft.com/office/powerpoint/2010/main" val="464687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
            <a:extLst>
              <a:ext uri="{FF2B5EF4-FFF2-40B4-BE49-F238E27FC236}">
                <a16:creationId xmlns:a16="http://schemas.microsoft.com/office/drawing/2014/main" id="{75EB4CB6-6D23-4F5F-AA4C-5F60BA668130}"/>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LAUDKONNA ÜLESANNE</a:t>
            </a:r>
          </a:p>
        </p:txBody>
      </p:sp>
      <p:sp>
        <p:nvSpPr>
          <p:cNvPr id="2" name="Straight Connector 1">
            <a:extLst>
              <a:ext uri="{FF2B5EF4-FFF2-40B4-BE49-F238E27FC236}">
                <a16:creationId xmlns:a16="http://schemas.microsoft.com/office/drawing/2014/main" id="{96651F39-7147-42FC-81C7-6268B8B6956F}"/>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1AF2FD3C-0340-432B-B498-27FAF0E61B16}"/>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995DB1EE-E312-4ABE-A112-7ACCADE8C0D7}"/>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37</a:t>
            </a:r>
          </a:p>
        </p:txBody>
      </p:sp>
      <p:sp>
        <p:nvSpPr>
          <p:cNvPr id="5" name="text">
            <a:extLst>
              <a:ext uri="{FF2B5EF4-FFF2-40B4-BE49-F238E27FC236}">
                <a16:creationId xmlns:a16="http://schemas.microsoft.com/office/drawing/2014/main" id="{EAE5B98D-B5F5-488F-917C-6D5895B8F868}"/>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Plaan peab muutuma, kui muutub info</a:t>
            </a:r>
          </a:p>
        </p:txBody>
      </p:sp>
      <p:sp>
        <p:nvSpPr>
          <p:cNvPr id="6" name="text">
            <a:extLst>
              <a:ext uri="{FF2B5EF4-FFF2-40B4-BE49-F238E27FC236}">
                <a16:creationId xmlns:a16="http://schemas.microsoft.com/office/drawing/2014/main" id="{9D7C841F-3D97-4A35-B2D9-C0EADFE98D17}"/>
              </a:ext>
            </a:extLst>
          </p:cNvPr>
          <p:cNvSpPr>
            <a:spLocks noGrp="1"/>
          </p:cNvSpPr>
          <p:nvPr/>
        </p:nvSpPr>
        <p:spPr>
          <a:xfrm>
            <a:off x="1238250" y="2019300"/>
            <a:ext cx="266700" cy="381000"/>
          </a:xfrm>
          <a:prstGeom prst="rect">
            <a:avLst/>
          </a:prstGeom>
          <a:noFill/>
          <a:ln w="0">
            <a:noFill/>
            <a:prstDash val="solid"/>
          </a:ln>
        </p:spPr>
        <p:txBody>
          <a:bodyPr anchor="t"/>
          <a:lstStyle/>
          <a:p>
            <a:pPr algn="l">
              <a:buNone/>
              <a:defRPr sz="2175" b="1">
                <a:solidFill>
                  <a:srgbClr val="D26A3A"/>
                </a:solidFill>
              </a:defRPr>
            </a:pPr>
            <a:r>
              <a:rPr sz="2175" b="1">
                <a:solidFill>
                  <a:srgbClr val="D26A3A"/>
                </a:solidFill>
              </a:rPr>
              <a:t>•</a:t>
            </a:r>
          </a:p>
        </p:txBody>
      </p:sp>
      <p:sp>
        <p:nvSpPr>
          <p:cNvPr id="7" name="text">
            <a:extLst>
              <a:ext uri="{FF2B5EF4-FFF2-40B4-BE49-F238E27FC236}">
                <a16:creationId xmlns:a16="http://schemas.microsoft.com/office/drawing/2014/main" id="{7F952CD1-DCF9-443B-8B52-86A69764DAC0}"/>
              </a:ext>
            </a:extLst>
          </p:cNvPr>
          <p:cNvSpPr>
            <a:spLocks noGrp="1"/>
          </p:cNvSpPr>
          <p:nvPr/>
        </p:nvSpPr>
        <p:spPr>
          <a:xfrm>
            <a:off x="1562100" y="2019300"/>
            <a:ext cx="9391650" cy="857250"/>
          </a:xfrm>
          <a:prstGeom prst="rect">
            <a:avLst/>
          </a:prstGeom>
          <a:noFill/>
          <a:ln w="0">
            <a:noFill/>
            <a:prstDash val="solid"/>
          </a:ln>
        </p:spPr>
        <p:txBody>
          <a:bodyPr anchor="t"/>
          <a:lstStyle/>
          <a:p>
            <a:pPr algn="l">
              <a:buNone/>
              <a:defRPr sz="2025" b="0">
                <a:solidFill>
                  <a:srgbClr val="111111"/>
                </a:solidFill>
              </a:defRPr>
            </a:pPr>
            <a:r>
              <a:rPr sz="2025" b="0">
                <a:solidFill>
                  <a:srgbClr val="111111"/>
                </a:solidFill>
              </a:rPr>
              <a:t>Mida muudate oma plaanis?</a:t>
            </a:r>
          </a:p>
        </p:txBody>
      </p:sp>
      <p:sp>
        <p:nvSpPr>
          <p:cNvPr id="8" name="text">
            <a:extLst>
              <a:ext uri="{FF2B5EF4-FFF2-40B4-BE49-F238E27FC236}">
                <a16:creationId xmlns:a16="http://schemas.microsoft.com/office/drawing/2014/main" id="{C59991A3-8C00-4079-915F-A2E5147543D9}"/>
              </a:ext>
            </a:extLst>
          </p:cNvPr>
          <p:cNvSpPr>
            <a:spLocks noGrp="1"/>
          </p:cNvSpPr>
          <p:nvPr/>
        </p:nvSpPr>
        <p:spPr>
          <a:xfrm>
            <a:off x="1238250" y="2914650"/>
            <a:ext cx="266700" cy="381000"/>
          </a:xfrm>
          <a:prstGeom prst="rect">
            <a:avLst/>
          </a:prstGeom>
          <a:noFill/>
          <a:ln w="0">
            <a:noFill/>
            <a:prstDash val="solid"/>
          </a:ln>
        </p:spPr>
        <p:txBody>
          <a:bodyPr anchor="t"/>
          <a:lstStyle/>
          <a:p>
            <a:pPr algn="l">
              <a:buNone/>
              <a:defRPr sz="2175" b="1">
                <a:solidFill>
                  <a:srgbClr val="D26A3A"/>
                </a:solidFill>
              </a:defRPr>
            </a:pPr>
            <a:r>
              <a:rPr sz="2175" b="1">
                <a:solidFill>
                  <a:srgbClr val="D26A3A"/>
                </a:solidFill>
              </a:rPr>
              <a:t>•</a:t>
            </a:r>
          </a:p>
        </p:txBody>
      </p:sp>
      <p:sp>
        <p:nvSpPr>
          <p:cNvPr id="9" name="text">
            <a:extLst>
              <a:ext uri="{FF2B5EF4-FFF2-40B4-BE49-F238E27FC236}">
                <a16:creationId xmlns:a16="http://schemas.microsoft.com/office/drawing/2014/main" id="{03347B6C-FF87-4F7D-847F-6E543C972B10}"/>
              </a:ext>
            </a:extLst>
          </p:cNvPr>
          <p:cNvSpPr>
            <a:spLocks noGrp="1"/>
          </p:cNvSpPr>
          <p:nvPr/>
        </p:nvSpPr>
        <p:spPr>
          <a:xfrm>
            <a:off x="1562100" y="2914650"/>
            <a:ext cx="9391650" cy="857250"/>
          </a:xfrm>
          <a:prstGeom prst="rect">
            <a:avLst/>
          </a:prstGeom>
          <a:noFill/>
          <a:ln w="0">
            <a:noFill/>
            <a:prstDash val="solid"/>
          </a:ln>
        </p:spPr>
        <p:txBody>
          <a:bodyPr anchor="t"/>
          <a:lstStyle/>
          <a:p>
            <a:pPr algn="l">
              <a:buNone/>
              <a:defRPr sz="2025" b="0">
                <a:solidFill>
                  <a:srgbClr val="111111"/>
                </a:solidFill>
              </a:defRPr>
            </a:pPr>
            <a:r>
              <a:rPr sz="2025" b="0">
                <a:solidFill>
                  <a:srgbClr val="111111"/>
                </a:solidFill>
              </a:rPr>
              <a:t>Kas jääte või lahkute – ja miks?</a:t>
            </a:r>
          </a:p>
        </p:txBody>
      </p:sp>
      <p:sp>
        <p:nvSpPr>
          <p:cNvPr id="10" name="text">
            <a:extLst>
              <a:ext uri="{FF2B5EF4-FFF2-40B4-BE49-F238E27FC236}">
                <a16:creationId xmlns:a16="http://schemas.microsoft.com/office/drawing/2014/main" id="{D613E575-4AFB-499D-850A-A29905F5555F}"/>
              </a:ext>
            </a:extLst>
          </p:cNvPr>
          <p:cNvSpPr>
            <a:spLocks noGrp="1"/>
          </p:cNvSpPr>
          <p:nvPr/>
        </p:nvSpPr>
        <p:spPr>
          <a:xfrm>
            <a:off x="1238250" y="3810000"/>
            <a:ext cx="266700" cy="381000"/>
          </a:xfrm>
          <a:prstGeom prst="rect">
            <a:avLst/>
          </a:prstGeom>
          <a:noFill/>
          <a:ln w="0">
            <a:noFill/>
            <a:prstDash val="solid"/>
          </a:ln>
        </p:spPr>
        <p:txBody>
          <a:bodyPr anchor="t"/>
          <a:lstStyle/>
          <a:p>
            <a:pPr algn="l">
              <a:buNone/>
              <a:defRPr sz="2175" b="1">
                <a:solidFill>
                  <a:srgbClr val="D26A3A"/>
                </a:solidFill>
              </a:defRPr>
            </a:pPr>
            <a:r>
              <a:rPr sz="2175" b="1">
                <a:solidFill>
                  <a:srgbClr val="D26A3A"/>
                </a:solidFill>
              </a:rPr>
              <a:t>•</a:t>
            </a:r>
          </a:p>
        </p:txBody>
      </p:sp>
      <p:sp>
        <p:nvSpPr>
          <p:cNvPr id="11" name="text">
            <a:extLst>
              <a:ext uri="{FF2B5EF4-FFF2-40B4-BE49-F238E27FC236}">
                <a16:creationId xmlns:a16="http://schemas.microsoft.com/office/drawing/2014/main" id="{406F2EA6-A9FC-4BB2-938E-6E82A7EA22EC}"/>
              </a:ext>
            </a:extLst>
          </p:cNvPr>
          <p:cNvSpPr>
            <a:spLocks noGrp="1"/>
          </p:cNvSpPr>
          <p:nvPr/>
        </p:nvSpPr>
        <p:spPr>
          <a:xfrm>
            <a:off x="1562100" y="3810000"/>
            <a:ext cx="9391650" cy="857250"/>
          </a:xfrm>
          <a:prstGeom prst="rect">
            <a:avLst/>
          </a:prstGeom>
          <a:noFill/>
          <a:ln w="0">
            <a:noFill/>
            <a:prstDash val="solid"/>
          </a:ln>
        </p:spPr>
        <p:txBody>
          <a:bodyPr anchor="t"/>
          <a:lstStyle/>
          <a:p>
            <a:pPr algn="l">
              <a:buNone/>
              <a:defRPr sz="2025" b="0">
                <a:solidFill>
                  <a:srgbClr val="111111"/>
                </a:solidFill>
              </a:defRPr>
            </a:pPr>
            <a:r>
              <a:rPr sz="2025" b="0">
                <a:solidFill>
                  <a:srgbClr val="111111"/>
                </a:solidFill>
              </a:rPr>
              <a:t>Keda peate teavitama või aitama?</a:t>
            </a:r>
          </a:p>
        </p:txBody>
      </p:sp>
      <p:sp>
        <p:nvSpPr>
          <p:cNvPr id="12" name="text">
            <a:extLst>
              <a:ext uri="{FF2B5EF4-FFF2-40B4-BE49-F238E27FC236}">
                <a16:creationId xmlns:a16="http://schemas.microsoft.com/office/drawing/2014/main" id="{AA551852-CF6E-4123-BE7B-BC4FEB51AB54}"/>
              </a:ext>
            </a:extLst>
          </p:cNvPr>
          <p:cNvSpPr>
            <a:spLocks noGrp="1"/>
          </p:cNvSpPr>
          <p:nvPr/>
        </p:nvSpPr>
        <p:spPr>
          <a:xfrm>
            <a:off x="1238250" y="4705350"/>
            <a:ext cx="266700" cy="381000"/>
          </a:xfrm>
          <a:prstGeom prst="rect">
            <a:avLst/>
          </a:prstGeom>
          <a:noFill/>
          <a:ln w="0">
            <a:noFill/>
            <a:prstDash val="solid"/>
          </a:ln>
        </p:spPr>
        <p:txBody>
          <a:bodyPr anchor="t"/>
          <a:lstStyle/>
          <a:p>
            <a:pPr algn="l">
              <a:buNone/>
              <a:defRPr sz="2175" b="1">
                <a:solidFill>
                  <a:srgbClr val="D26A3A"/>
                </a:solidFill>
              </a:defRPr>
            </a:pPr>
            <a:r>
              <a:rPr sz="2175" b="1">
                <a:solidFill>
                  <a:srgbClr val="D26A3A"/>
                </a:solidFill>
              </a:rPr>
              <a:t>•</a:t>
            </a:r>
          </a:p>
        </p:txBody>
      </p:sp>
      <p:sp>
        <p:nvSpPr>
          <p:cNvPr id="13" name="text">
            <a:extLst>
              <a:ext uri="{FF2B5EF4-FFF2-40B4-BE49-F238E27FC236}">
                <a16:creationId xmlns:a16="http://schemas.microsoft.com/office/drawing/2014/main" id="{CD58798A-B8CC-4041-AD0C-5CD67445ACBB}"/>
              </a:ext>
            </a:extLst>
          </p:cNvPr>
          <p:cNvSpPr>
            <a:spLocks noGrp="1"/>
          </p:cNvSpPr>
          <p:nvPr/>
        </p:nvSpPr>
        <p:spPr>
          <a:xfrm>
            <a:off x="1562100" y="4705350"/>
            <a:ext cx="9391650" cy="857250"/>
          </a:xfrm>
          <a:prstGeom prst="rect">
            <a:avLst/>
          </a:prstGeom>
          <a:noFill/>
          <a:ln w="0">
            <a:noFill/>
            <a:prstDash val="solid"/>
          </a:ln>
        </p:spPr>
        <p:txBody>
          <a:bodyPr anchor="t"/>
          <a:lstStyle/>
          <a:p>
            <a:pPr algn="l">
              <a:buNone/>
              <a:defRPr sz="2025" b="0">
                <a:solidFill>
                  <a:srgbClr val="111111"/>
                </a:solidFill>
              </a:defRPr>
            </a:pPr>
            <a:r>
              <a:rPr sz="2025" b="0">
                <a:solidFill>
                  <a:srgbClr val="111111"/>
                </a:solidFill>
              </a:rPr>
              <a:t>Milline vajadus muutub järgmisena kriitiliseks?</a:t>
            </a:r>
          </a:p>
        </p:txBody>
      </p:sp>
      <p:sp>
        <p:nvSpPr>
          <p:cNvPr id="14" name="text">
            <a:extLst>
              <a:ext uri="{FF2B5EF4-FFF2-40B4-BE49-F238E27FC236}">
                <a16:creationId xmlns:a16="http://schemas.microsoft.com/office/drawing/2014/main" id="{FBBDB5D4-EB12-486A-B166-ECC03AAE8559}"/>
              </a:ext>
            </a:extLst>
          </p:cNvPr>
          <p:cNvSpPr>
            <a:spLocks noGrp="1"/>
          </p:cNvSpPr>
          <p:nvPr/>
        </p:nvSpPr>
        <p:spPr>
          <a:xfrm>
            <a:off x="1905000" y="5562600"/>
            <a:ext cx="8382000" cy="323850"/>
          </a:xfrm>
          <a:prstGeom prst="rect">
            <a:avLst/>
          </a:prstGeom>
          <a:noFill/>
          <a:ln w="0">
            <a:noFill/>
            <a:prstDash val="solid"/>
          </a:ln>
        </p:spPr>
        <p:txBody>
          <a:bodyPr anchor="ctr"/>
          <a:lstStyle/>
          <a:p>
            <a:pPr algn="ctr">
              <a:buNone/>
              <a:defRPr sz="1425" b="1">
                <a:solidFill>
                  <a:srgbClr val="D26A3A"/>
                </a:solidFill>
              </a:defRPr>
            </a:pPr>
            <a:r>
              <a:rPr sz="1425" b="1">
                <a:solidFill>
                  <a:srgbClr val="D26A3A"/>
                </a:solidFill>
              </a:rPr>
              <a:t>7 min plaan • 5 min jagamine • 3 min tagasiside</a:t>
            </a:r>
          </a:p>
        </p:txBody>
      </p:sp>
    </p:spTree>
    <p:extLst>
      <p:ext uri="{BB962C8B-B14F-4D97-AF65-F5344CB8AC3E}">
        <p14:creationId xmlns:p14="http://schemas.microsoft.com/office/powerpoint/2010/main" val="79113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
            <a:extLst>
              <a:ext uri="{FF2B5EF4-FFF2-40B4-BE49-F238E27FC236}">
                <a16:creationId xmlns:a16="http://schemas.microsoft.com/office/drawing/2014/main" id="{66FD0DA3-F03E-4408-9F7C-838589DE5551}"/>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ISIKLIK KRIISIPLAAN</a:t>
            </a:r>
          </a:p>
        </p:txBody>
      </p:sp>
      <p:sp>
        <p:nvSpPr>
          <p:cNvPr id="2" name="Straight Connector 1">
            <a:extLst>
              <a:ext uri="{FF2B5EF4-FFF2-40B4-BE49-F238E27FC236}">
                <a16:creationId xmlns:a16="http://schemas.microsoft.com/office/drawing/2014/main" id="{A544C9FF-9E84-4436-B089-6241F512ABC6}"/>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CC05FE7F-2DCD-4EDA-B735-0C0B55E627A1}"/>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6A9C3325-4DC7-4C10-B00A-4947088F6265}"/>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32</a:t>
            </a:r>
          </a:p>
        </p:txBody>
      </p:sp>
      <p:sp>
        <p:nvSpPr>
          <p:cNvPr id="5" name="text">
            <a:extLst>
              <a:ext uri="{FF2B5EF4-FFF2-40B4-BE49-F238E27FC236}">
                <a16:creationId xmlns:a16="http://schemas.microsoft.com/office/drawing/2014/main" id="{74B44FA1-122D-4740-9511-D2406536F99E}"/>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Sinu plaan peab vastama kümnele praktilisele küsimusele</a:t>
            </a:r>
          </a:p>
        </p:txBody>
      </p:sp>
      <p:sp>
        <p:nvSpPr>
          <p:cNvPr id="6" name="text">
            <a:extLst>
              <a:ext uri="{FF2B5EF4-FFF2-40B4-BE49-F238E27FC236}">
                <a16:creationId xmlns:a16="http://schemas.microsoft.com/office/drawing/2014/main" id="{90153A34-1764-4491-BC55-DAEA0B2B8306}"/>
              </a:ext>
            </a:extLst>
          </p:cNvPr>
          <p:cNvSpPr>
            <a:spLocks noGrp="1"/>
          </p:cNvSpPr>
          <p:nvPr/>
        </p:nvSpPr>
        <p:spPr>
          <a:xfrm>
            <a:off x="666750" y="18288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7" name="text">
            <a:extLst>
              <a:ext uri="{FF2B5EF4-FFF2-40B4-BE49-F238E27FC236}">
                <a16:creationId xmlns:a16="http://schemas.microsoft.com/office/drawing/2014/main" id="{6442154C-4EE4-4AE9-B447-4D4D147C566F}"/>
              </a:ext>
            </a:extLst>
          </p:cNvPr>
          <p:cNvSpPr>
            <a:spLocks noGrp="1"/>
          </p:cNvSpPr>
          <p:nvPr/>
        </p:nvSpPr>
        <p:spPr>
          <a:xfrm>
            <a:off x="990600" y="182880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Kes kuuluvad minu plaani?</a:t>
            </a:r>
          </a:p>
        </p:txBody>
      </p:sp>
      <p:sp>
        <p:nvSpPr>
          <p:cNvPr id="8" name="text">
            <a:extLst>
              <a:ext uri="{FF2B5EF4-FFF2-40B4-BE49-F238E27FC236}">
                <a16:creationId xmlns:a16="http://schemas.microsoft.com/office/drawing/2014/main" id="{081A40D4-BE2D-44C2-8D49-63688D949350}"/>
              </a:ext>
            </a:extLst>
          </p:cNvPr>
          <p:cNvSpPr>
            <a:spLocks noGrp="1"/>
          </p:cNvSpPr>
          <p:nvPr/>
        </p:nvSpPr>
        <p:spPr>
          <a:xfrm>
            <a:off x="666750" y="260985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9" name="text">
            <a:extLst>
              <a:ext uri="{FF2B5EF4-FFF2-40B4-BE49-F238E27FC236}">
                <a16:creationId xmlns:a16="http://schemas.microsoft.com/office/drawing/2014/main" id="{58587147-5D3B-4668-B042-F86B529E73E1}"/>
              </a:ext>
            </a:extLst>
          </p:cNvPr>
          <p:cNvSpPr>
            <a:spLocks noGrp="1"/>
          </p:cNvSpPr>
          <p:nvPr/>
        </p:nvSpPr>
        <p:spPr>
          <a:xfrm>
            <a:off x="990600" y="260985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Mis muutub esimesena kriitiliseks?</a:t>
            </a:r>
          </a:p>
        </p:txBody>
      </p:sp>
      <p:sp>
        <p:nvSpPr>
          <p:cNvPr id="10" name="text">
            <a:extLst>
              <a:ext uri="{FF2B5EF4-FFF2-40B4-BE49-F238E27FC236}">
                <a16:creationId xmlns:a16="http://schemas.microsoft.com/office/drawing/2014/main" id="{E5D79517-FD95-4BDF-89EF-28EEA9EF433D}"/>
              </a:ext>
            </a:extLst>
          </p:cNvPr>
          <p:cNvSpPr>
            <a:spLocks noGrp="1"/>
          </p:cNvSpPr>
          <p:nvPr/>
        </p:nvSpPr>
        <p:spPr>
          <a:xfrm>
            <a:off x="666750" y="33909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11" name="text">
            <a:extLst>
              <a:ext uri="{FF2B5EF4-FFF2-40B4-BE49-F238E27FC236}">
                <a16:creationId xmlns:a16="http://schemas.microsoft.com/office/drawing/2014/main" id="{2AAB681F-7B50-4B73-A324-AE4B89F23D6A}"/>
              </a:ext>
            </a:extLst>
          </p:cNvPr>
          <p:cNvSpPr>
            <a:spLocks noGrp="1"/>
          </p:cNvSpPr>
          <p:nvPr/>
        </p:nvSpPr>
        <p:spPr>
          <a:xfrm>
            <a:off x="990600" y="339090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Kust saame usaldusväärset infot?</a:t>
            </a:r>
          </a:p>
        </p:txBody>
      </p:sp>
      <p:sp>
        <p:nvSpPr>
          <p:cNvPr id="12" name="text">
            <a:extLst>
              <a:ext uri="{FF2B5EF4-FFF2-40B4-BE49-F238E27FC236}">
                <a16:creationId xmlns:a16="http://schemas.microsoft.com/office/drawing/2014/main" id="{E59742F1-81E0-4CEC-B230-AE460D8D40B0}"/>
              </a:ext>
            </a:extLst>
          </p:cNvPr>
          <p:cNvSpPr>
            <a:spLocks noGrp="1"/>
          </p:cNvSpPr>
          <p:nvPr/>
        </p:nvSpPr>
        <p:spPr>
          <a:xfrm>
            <a:off x="666750" y="417195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13" name="text">
            <a:extLst>
              <a:ext uri="{FF2B5EF4-FFF2-40B4-BE49-F238E27FC236}">
                <a16:creationId xmlns:a16="http://schemas.microsoft.com/office/drawing/2014/main" id="{5F31F3CE-FF12-41B1-A6F8-35E0E79C2C1A}"/>
              </a:ext>
            </a:extLst>
          </p:cNvPr>
          <p:cNvSpPr>
            <a:spLocks noGrp="1"/>
          </p:cNvSpPr>
          <p:nvPr/>
        </p:nvSpPr>
        <p:spPr>
          <a:xfrm>
            <a:off x="990600" y="417195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Kus on meie vee- ja toiduvaru?</a:t>
            </a:r>
          </a:p>
        </p:txBody>
      </p:sp>
      <p:sp>
        <p:nvSpPr>
          <p:cNvPr id="14" name="text">
            <a:extLst>
              <a:ext uri="{FF2B5EF4-FFF2-40B4-BE49-F238E27FC236}">
                <a16:creationId xmlns:a16="http://schemas.microsoft.com/office/drawing/2014/main" id="{F3C8A1F4-B66E-42AC-AF38-20A6AD33FFC8}"/>
              </a:ext>
            </a:extLst>
          </p:cNvPr>
          <p:cNvSpPr>
            <a:spLocks noGrp="1"/>
          </p:cNvSpPr>
          <p:nvPr/>
        </p:nvSpPr>
        <p:spPr>
          <a:xfrm>
            <a:off x="666750" y="4953000"/>
            <a:ext cx="266700" cy="381000"/>
          </a:xfrm>
          <a:prstGeom prst="rect">
            <a:avLst/>
          </a:prstGeom>
          <a:noFill/>
          <a:ln w="0">
            <a:noFill/>
            <a:prstDash val="solid"/>
          </a:ln>
        </p:spPr>
        <p:txBody>
          <a:bodyPr anchor="t"/>
          <a:lstStyle/>
          <a:p>
            <a:pPr algn="l">
              <a:buNone/>
              <a:defRPr sz="1575" b="1">
                <a:solidFill>
                  <a:srgbClr val="D26A3A"/>
                </a:solidFill>
              </a:defRPr>
            </a:pPr>
            <a:r>
              <a:rPr sz="1575" b="1">
                <a:solidFill>
                  <a:srgbClr val="D26A3A"/>
                </a:solidFill>
              </a:rPr>
              <a:t>•</a:t>
            </a:r>
          </a:p>
        </p:txBody>
      </p:sp>
      <p:sp>
        <p:nvSpPr>
          <p:cNvPr id="15" name="text">
            <a:extLst>
              <a:ext uri="{FF2B5EF4-FFF2-40B4-BE49-F238E27FC236}">
                <a16:creationId xmlns:a16="http://schemas.microsoft.com/office/drawing/2014/main" id="{220B8E62-1C5A-4C8C-A442-BFFE1BE13CFA}"/>
              </a:ext>
            </a:extLst>
          </p:cNvPr>
          <p:cNvSpPr>
            <a:spLocks noGrp="1"/>
          </p:cNvSpPr>
          <p:nvPr/>
        </p:nvSpPr>
        <p:spPr>
          <a:xfrm>
            <a:off x="990600" y="495300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Kes võib vajada meie abi?</a:t>
            </a:r>
          </a:p>
        </p:txBody>
      </p:sp>
      <p:sp>
        <p:nvSpPr>
          <p:cNvPr id="16" name="text">
            <a:extLst>
              <a:ext uri="{FF2B5EF4-FFF2-40B4-BE49-F238E27FC236}">
                <a16:creationId xmlns:a16="http://schemas.microsoft.com/office/drawing/2014/main" id="{FE12D96C-1E97-4061-8D67-79337CC5176A}"/>
              </a:ext>
            </a:extLst>
          </p:cNvPr>
          <p:cNvSpPr>
            <a:spLocks noGrp="1"/>
          </p:cNvSpPr>
          <p:nvPr/>
        </p:nvSpPr>
        <p:spPr>
          <a:xfrm>
            <a:off x="6381750" y="1828800"/>
            <a:ext cx="266700" cy="381000"/>
          </a:xfrm>
          <a:prstGeom prst="rect">
            <a:avLst/>
          </a:prstGeom>
          <a:noFill/>
          <a:ln w="0">
            <a:noFill/>
            <a:prstDash val="solid"/>
          </a:ln>
        </p:spPr>
        <p:txBody>
          <a:bodyPr anchor="t"/>
          <a:lstStyle/>
          <a:p>
            <a:pPr algn="l">
              <a:buNone/>
              <a:defRPr sz="1575" b="1">
                <a:solidFill>
                  <a:srgbClr val="1F6F78"/>
                </a:solidFill>
              </a:defRPr>
            </a:pPr>
            <a:r>
              <a:rPr sz="1575" b="1">
                <a:solidFill>
                  <a:srgbClr val="1F6F78"/>
                </a:solidFill>
              </a:rPr>
              <a:t>•</a:t>
            </a:r>
          </a:p>
        </p:txBody>
      </p:sp>
      <p:sp>
        <p:nvSpPr>
          <p:cNvPr id="17" name="text">
            <a:extLst>
              <a:ext uri="{FF2B5EF4-FFF2-40B4-BE49-F238E27FC236}">
                <a16:creationId xmlns:a16="http://schemas.microsoft.com/office/drawing/2014/main" id="{0F2C12BE-6CF0-47BB-B809-3DD10CC319DD}"/>
              </a:ext>
            </a:extLst>
          </p:cNvPr>
          <p:cNvSpPr>
            <a:spLocks noGrp="1"/>
          </p:cNvSpPr>
          <p:nvPr/>
        </p:nvSpPr>
        <p:spPr>
          <a:xfrm>
            <a:off x="6705600" y="182880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Mis on meie kohtumispaik?</a:t>
            </a:r>
          </a:p>
        </p:txBody>
      </p:sp>
      <p:sp>
        <p:nvSpPr>
          <p:cNvPr id="18" name="text">
            <a:extLst>
              <a:ext uri="{FF2B5EF4-FFF2-40B4-BE49-F238E27FC236}">
                <a16:creationId xmlns:a16="http://schemas.microsoft.com/office/drawing/2014/main" id="{5819617A-8C98-445C-B9C3-4578DC49EAD8}"/>
              </a:ext>
            </a:extLst>
          </p:cNvPr>
          <p:cNvSpPr>
            <a:spLocks noGrp="1"/>
          </p:cNvSpPr>
          <p:nvPr/>
        </p:nvSpPr>
        <p:spPr>
          <a:xfrm>
            <a:off x="6381750" y="2609850"/>
            <a:ext cx="266700" cy="381000"/>
          </a:xfrm>
          <a:prstGeom prst="rect">
            <a:avLst/>
          </a:prstGeom>
          <a:noFill/>
          <a:ln w="0">
            <a:noFill/>
            <a:prstDash val="solid"/>
          </a:ln>
        </p:spPr>
        <p:txBody>
          <a:bodyPr anchor="t"/>
          <a:lstStyle/>
          <a:p>
            <a:pPr algn="l">
              <a:buNone/>
              <a:defRPr sz="1575" b="1">
                <a:solidFill>
                  <a:srgbClr val="1F6F78"/>
                </a:solidFill>
              </a:defRPr>
            </a:pPr>
            <a:r>
              <a:rPr sz="1575" b="1">
                <a:solidFill>
                  <a:srgbClr val="1F6F78"/>
                </a:solidFill>
              </a:rPr>
              <a:t>•</a:t>
            </a:r>
          </a:p>
        </p:txBody>
      </p:sp>
      <p:sp>
        <p:nvSpPr>
          <p:cNvPr id="19" name="text">
            <a:extLst>
              <a:ext uri="{FF2B5EF4-FFF2-40B4-BE49-F238E27FC236}">
                <a16:creationId xmlns:a16="http://schemas.microsoft.com/office/drawing/2014/main" id="{F2D84D14-BE96-4BB6-A5AA-E60734F462A9}"/>
              </a:ext>
            </a:extLst>
          </p:cNvPr>
          <p:cNvSpPr>
            <a:spLocks noGrp="1"/>
          </p:cNvSpPr>
          <p:nvPr/>
        </p:nvSpPr>
        <p:spPr>
          <a:xfrm>
            <a:off x="6705600" y="260985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Mis on soojuse ja elektri varulahendus?</a:t>
            </a:r>
          </a:p>
        </p:txBody>
      </p:sp>
      <p:sp>
        <p:nvSpPr>
          <p:cNvPr id="20" name="text">
            <a:extLst>
              <a:ext uri="{FF2B5EF4-FFF2-40B4-BE49-F238E27FC236}">
                <a16:creationId xmlns:a16="http://schemas.microsoft.com/office/drawing/2014/main" id="{206665A8-1CBB-48C4-BBD9-9437E5F2E5EA}"/>
              </a:ext>
            </a:extLst>
          </p:cNvPr>
          <p:cNvSpPr>
            <a:spLocks noGrp="1"/>
          </p:cNvSpPr>
          <p:nvPr/>
        </p:nvSpPr>
        <p:spPr>
          <a:xfrm>
            <a:off x="6381750" y="3390900"/>
            <a:ext cx="266700" cy="381000"/>
          </a:xfrm>
          <a:prstGeom prst="rect">
            <a:avLst/>
          </a:prstGeom>
          <a:noFill/>
          <a:ln w="0">
            <a:noFill/>
            <a:prstDash val="solid"/>
          </a:ln>
        </p:spPr>
        <p:txBody>
          <a:bodyPr anchor="t"/>
          <a:lstStyle/>
          <a:p>
            <a:pPr algn="l">
              <a:buNone/>
              <a:defRPr sz="1575" b="1">
                <a:solidFill>
                  <a:srgbClr val="1F6F78"/>
                </a:solidFill>
              </a:defRPr>
            </a:pPr>
            <a:r>
              <a:rPr sz="1575" b="1">
                <a:solidFill>
                  <a:srgbClr val="1F6F78"/>
                </a:solidFill>
              </a:rPr>
              <a:t>•</a:t>
            </a:r>
          </a:p>
        </p:txBody>
      </p:sp>
      <p:sp>
        <p:nvSpPr>
          <p:cNvPr id="21" name="text">
            <a:extLst>
              <a:ext uri="{FF2B5EF4-FFF2-40B4-BE49-F238E27FC236}">
                <a16:creationId xmlns:a16="http://schemas.microsoft.com/office/drawing/2014/main" id="{D41522B5-5CDA-46BD-9046-2A524B3CEC98}"/>
              </a:ext>
            </a:extLst>
          </p:cNvPr>
          <p:cNvSpPr>
            <a:spLocks noGrp="1"/>
          </p:cNvSpPr>
          <p:nvPr/>
        </p:nvSpPr>
        <p:spPr>
          <a:xfrm>
            <a:off x="6705600" y="339090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Kuhu läheme, kui kodu pole turvaline?</a:t>
            </a:r>
          </a:p>
        </p:txBody>
      </p:sp>
      <p:sp>
        <p:nvSpPr>
          <p:cNvPr id="22" name="text">
            <a:extLst>
              <a:ext uri="{FF2B5EF4-FFF2-40B4-BE49-F238E27FC236}">
                <a16:creationId xmlns:a16="http://schemas.microsoft.com/office/drawing/2014/main" id="{71DC337A-F998-456E-9E79-0D0FCE42541E}"/>
              </a:ext>
            </a:extLst>
          </p:cNvPr>
          <p:cNvSpPr>
            <a:spLocks noGrp="1"/>
          </p:cNvSpPr>
          <p:nvPr/>
        </p:nvSpPr>
        <p:spPr>
          <a:xfrm>
            <a:off x="6381750" y="4171950"/>
            <a:ext cx="266700" cy="381000"/>
          </a:xfrm>
          <a:prstGeom prst="rect">
            <a:avLst/>
          </a:prstGeom>
          <a:noFill/>
          <a:ln w="0">
            <a:noFill/>
            <a:prstDash val="solid"/>
          </a:ln>
        </p:spPr>
        <p:txBody>
          <a:bodyPr anchor="t"/>
          <a:lstStyle/>
          <a:p>
            <a:pPr algn="l">
              <a:buNone/>
              <a:defRPr sz="1575" b="1">
                <a:solidFill>
                  <a:srgbClr val="1F6F78"/>
                </a:solidFill>
              </a:defRPr>
            </a:pPr>
            <a:r>
              <a:rPr sz="1575" b="1">
                <a:solidFill>
                  <a:srgbClr val="1F6F78"/>
                </a:solidFill>
              </a:rPr>
              <a:t>•</a:t>
            </a:r>
          </a:p>
        </p:txBody>
      </p:sp>
      <p:sp>
        <p:nvSpPr>
          <p:cNvPr id="23" name="text">
            <a:extLst>
              <a:ext uri="{FF2B5EF4-FFF2-40B4-BE49-F238E27FC236}">
                <a16:creationId xmlns:a16="http://schemas.microsoft.com/office/drawing/2014/main" id="{F3F5B9F8-DB1F-4067-9AD9-2F22EDA4B743}"/>
              </a:ext>
            </a:extLst>
          </p:cNvPr>
          <p:cNvSpPr>
            <a:spLocks noGrp="1"/>
          </p:cNvSpPr>
          <p:nvPr/>
        </p:nvSpPr>
        <p:spPr>
          <a:xfrm>
            <a:off x="6705600" y="4171950"/>
            <a:ext cx="5010150" cy="742950"/>
          </a:xfrm>
          <a:prstGeom prst="rect">
            <a:avLst/>
          </a:prstGeom>
          <a:noFill/>
          <a:ln w="0">
            <a:noFill/>
            <a:prstDash val="solid"/>
          </a:ln>
        </p:spPr>
        <p:txBody>
          <a:bodyPr anchor="t"/>
          <a:lstStyle/>
          <a:p>
            <a:pPr algn="l">
              <a:buNone/>
              <a:defRPr sz="1425" b="0">
                <a:solidFill>
                  <a:srgbClr val="111111"/>
                </a:solidFill>
              </a:defRPr>
            </a:pPr>
            <a:r>
              <a:rPr sz="1425" b="0">
                <a:solidFill>
                  <a:srgbClr val="111111"/>
                </a:solidFill>
              </a:rPr>
              <a:t>Kes saab vajadusel meid aidata?</a:t>
            </a:r>
          </a:p>
        </p:txBody>
      </p:sp>
      <p:sp>
        <p:nvSpPr>
          <p:cNvPr id="24" name="text">
            <a:extLst>
              <a:ext uri="{FF2B5EF4-FFF2-40B4-BE49-F238E27FC236}">
                <a16:creationId xmlns:a16="http://schemas.microsoft.com/office/drawing/2014/main" id="{D94586E3-2B30-4BC2-8423-ED4FD02D457B}"/>
              </a:ext>
            </a:extLst>
          </p:cNvPr>
          <p:cNvSpPr>
            <a:spLocks noGrp="1"/>
          </p:cNvSpPr>
          <p:nvPr/>
        </p:nvSpPr>
        <p:spPr>
          <a:xfrm>
            <a:off x="6381750" y="4953000"/>
            <a:ext cx="266700" cy="381000"/>
          </a:xfrm>
          <a:prstGeom prst="rect">
            <a:avLst/>
          </a:prstGeom>
          <a:noFill/>
          <a:ln w="0">
            <a:noFill/>
            <a:prstDash val="solid"/>
          </a:ln>
        </p:spPr>
        <p:txBody>
          <a:bodyPr anchor="t"/>
          <a:lstStyle/>
          <a:p>
            <a:pPr algn="l">
              <a:buNone/>
              <a:defRPr sz="1575" b="1">
                <a:solidFill>
                  <a:srgbClr val="1F6F78"/>
                </a:solidFill>
              </a:defRPr>
            </a:pPr>
            <a:r>
              <a:rPr sz="1575" b="1">
                <a:solidFill>
                  <a:srgbClr val="1F6F78"/>
                </a:solidFill>
              </a:rPr>
              <a:t>•</a:t>
            </a:r>
          </a:p>
        </p:txBody>
      </p:sp>
      <p:sp>
        <p:nvSpPr>
          <p:cNvPr id="25" name="text">
            <a:extLst>
              <a:ext uri="{FF2B5EF4-FFF2-40B4-BE49-F238E27FC236}">
                <a16:creationId xmlns:a16="http://schemas.microsoft.com/office/drawing/2014/main" id="{CEFD5A38-847F-4573-8196-9703A2D4C6E7}"/>
              </a:ext>
            </a:extLst>
          </p:cNvPr>
          <p:cNvSpPr>
            <a:spLocks noGrp="1"/>
          </p:cNvSpPr>
          <p:nvPr/>
        </p:nvSpPr>
        <p:spPr>
          <a:xfrm>
            <a:off x="6705600" y="4953000"/>
            <a:ext cx="5010150" cy="742950"/>
          </a:xfrm>
          <a:prstGeom prst="rect">
            <a:avLst/>
          </a:prstGeom>
          <a:noFill/>
          <a:ln w="0">
            <a:noFill/>
            <a:prstDash val="solid"/>
          </a:ln>
        </p:spPr>
        <p:txBody>
          <a:bodyPr anchor="t"/>
          <a:lstStyle/>
          <a:p>
            <a:pPr algn="l">
              <a:buNone/>
              <a:defRPr sz="1425" b="0">
                <a:solidFill>
                  <a:srgbClr val="111111"/>
                </a:solidFill>
              </a:defRPr>
            </a:pPr>
            <a:r>
              <a:rPr sz="1425" b="0" dirty="0">
                <a:solidFill>
                  <a:srgbClr val="111111"/>
                </a:solidFill>
              </a:rPr>
              <a:t>Kes </a:t>
            </a:r>
            <a:r>
              <a:rPr sz="1425" b="0" dirty="0" err="1">
                <a:solidFill>
                  <a:srgbClr val="111111"/>
                </a:solidFill>
              </a:rPr>
              <a:t>vastutab</a:t>
            </a:r>
            <a:r>
              <a:rPr sz="1425" b="0" dirty="0">
                <a:solidFill>
                  <a:srgbClr val="111111"/>
                </a:solidFill>
              </a:rPr>
              <a:t> </a:t>
            </a:r>
            <a:r>
              <a:rPr sz="1425" b="0" dirty="0" err="1">
                <a:solidFill>
                  <a:srgbClr val="111111"/>
                </a:solidFill>
              </a:rPr>
              <a:t>laste</a:t>
            </a:r>
            <a:r>
              <a:rPr sz="1425" b="0" dirty="0">
                <a:solidFill>
                  <a:srgbClr val="111111"/>
                </a:solidFill>
              </a:rPr>
              <a:t>, </a:t>
            </a:r>
            <a:r>
              <a:rPr sz="1425" b="0" dirty="0" err="1">
                <a:solidFill>
                  <a:srgbClr val="111111"/>
                </a:solidFill>
              </a:rPr>
              <a:t>loomade</a:t>
            </a:r>
            <a:r>
              <a:rPr sz="1425" b="0" dirty="0">
                <a:solidFill>
                  <a:srgbClr val="111111"/>
                </a:solidFill>
              </a:rPr>
              <a:t> ja </a:t>
            </a:r>
            <a:r>
              <a:rPr sz="1425" b="0" dirty="0" err="1">
                <a:solidFill>
                  <a:srgbClr val="111111"/>
                </a:solidFill>
              </a:rPr>
              <a:t>ravimite</a:t>
            </a:r>
            <a:r>
              <a:rPr sz="1425" b="0" dirty="0">
                <a:solidFill>
                  <a:srgbClr val="111111"/>
                </a:solidFill>
              </a:rPr>
              <a:t> </a:t>
            </a:r>
            <a:r>
              <a:rPr sz="1425" b="0" dirty="0" err="1">
                <a:solidFill>
                  <a:srgbClr val="111111"/>
                </a:solidFill>
              </a:rPr>
              <a:t>eest</a:t>
            </a:r>
            <a:r>
              <a:rPr sz="1425" b="0" dirty="0">
                <a:solidFill>
                  <a:srgbClr val="111111"/>
                </a:solidFill>
              </a:rPr>
              <a:t>?</a:t>
            </a:r>
          </a:p>
        </p:txBody>
      </p:sp>
      <p:sp>
        <p:nvSpPr>
          <p:cNvPr id="27" name="Rectangle 26">
            <a:extLst>
              <a:ext uri="{FF2B5EF4-FFF2-40B4-BE49-F238E27FC236}">
                <a16:creationId xmlns:a16="http://schemas.microsoft.com/office/drawing/2014/main" id="{F7E5634E-AA9B-42F0-B041-BA718EC090D6}"/>
              </a:ext>
            </a:extLst>
          </p:cNvPr>
          <p:cNvSpPr>
            <a:spLocks noGrp="1"/>
          </p:cNvSpPr>
          <p:nvPr/>
        </p:nvSpPr>
        <p:spPr>
          <a:xfrm>
            <a:off x="1619250" y="5753100"/>
            <a:ext cx="8953500" cy="419100"/>
          </a:xfrm>
          <a:prstGeom prst="rect">
            <a:avLst/>
          </a:prstGeom>
          <a:noFill/>
          <a:ln w="0">
            <a:noFill/>
          </a:ln>
        </p:spPr>
        <p:txBody>
          <a:bodyPr anchor="ctr">
            <a:normAutofit/>
          </a:bodyPr>
          <a:lstStyle/>
          <a:p>
            <a:pPr algn="ctr">
              <a:buNone/>
              <a:defRPr sz="1500" b="1">
                <a:solidFill>
                  <a:srgbClr val="D26A3A"/>
                </a:solidFill>
                <a:latin typeface="Calibri"/>
                <a:ea typeface="Calibri"/>
                <a:cs typeface="Calibri"/>
              </a:defRPr>
            </a:pPr>
            <a:r>
              <a:rPr sz="1500" b="1">
                <a:solidFill>
                  <a:srgbClr val="D26A3A"/>
                </a:solidFill>
                <a:latin typeface="Calibri"/>
                <a:ea typeface="Calibri"/>
                <a:cs typeface="Calibri"/>
              </a:rPr>
              <a:t>Millisele kriitilisele küsimusele ei ole sul veel head vastust?</a:t>
            </a:r>
          </a:p>
        </p:txBody>
      </p:sp>
    </p:spTree>
    <p:extLst>
      <p:ext uri="{BB962C8B-B14F-4D97-AF65-F5344CB8AC3E}">
        <p14:creationId xmlns:p14="http://schemas.microsoft.com/office/powerpoint/2010/main" val="90789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
            <a:extLst>
              <a:ext uri="{FF2B5EF4-FFF2-40B4-BE49-F238E27FC236}">
                <a16:creationId xmlns:a16="http://schemas.microsoft.com/office/drawing/2014/main" id="{3D724486-9E61-434E-B264-9A4A8BCB967C}"/>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PÄRAST KOOLITUST</a:t>
            </a:r>
          </a:p>
        </p:txBody>
      </p:sp>
      <p:sp>
        <p:nvSpPr>
          <p:cNvPr id="2" name="Straight Connector 1">
            <a:extLst>
              <a:ext uri="{FF2B5EF4-FFF2-40B4-BE49-F238E27FC236}">
                <a16:creationId xmlns:a16="http://schemas.microsoft.com/office/drawing/2014/main" id="{9CC39963-83E8-40E8-BE69-B992D7B4AF9A}"/>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627891B0-7519-4CE1-8DC0-C6D6620115BC}"/>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8D644BD3-DC4B-4A90-9184-69F2DBD6B3AD}"/>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38</a:t>
            </a:r>
          </a:p>
        </p:txBody>
      </p:sp>
      <p:sp>
        <p:nvSpPr>
          <p:cNvPr id="5" name="text">
            <a:extLst>
              <a:ext uri="{FF2B5EF4-FFF2-40B4-BE49-F238E27FC236}">
                <a16:creationId xmlns:a16="http://schemas.microsoft.com/office/drawing/2014/main" id="{B70F16E6-927D-4CF3-9BA9-C556A3D74E27}"/>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Valmisolek tekib kolmest päriselt tehtud sammust</a:t>
            </a:r>
          </a:p>
        </p:txBody>
      </p:sp>
      <p:sp>
        <p:nvSpPr>
          <p:cNvPr id="6" name="step-number">
            <a:extLst>
              <a:ext uri="{FF2B5EF4-FFF2-40B4-BE49-F238E27FC236}">
                <a16:creationId xmlns:a16="http://schemas.microsoft.com/office/drawing/2014/main" id="{6C3662A9-D99C-4100-9887-17FCF5AEE077}"/>
              </a:ext>
            </a:extLst>
          </p:cNvPr>
          <p:cNvSpPr>
            <a:spLocks noGrp="1"/>
          </p:cNvSpPr>
          <p:nvPr/>
        </p:nvSpPr>
        <p:spPr>
          <a:xfrm>
            <a:off x="1809750" y="2190750"/>
            <a:ext cx="514350" cy="514350"/>
          </a:xfrm>
          <a:prstGeom prst="roundRect">
            <a:avLst>
              <a:gd name="adj" fmla="val 50000"/>
            </a:avLst>
          </a:prstGeom>
          <a:solidFill>
            <a:srgbClr val="D26A3A"/>
          </a:solidFill>
          <a:ln w="0">
            <a:noFill/>
            <a:prstDash val="solid"/>
          </a:ln>
        </p:spPr>
      </p:sp>
      <p:sp>
        <p:nvSpPr>
          <p:cNvPr id="7" name="text">
            <a:extLst>
              <a:ext uri="{FF2B5EF4-FFF2-40B4-BE49-F238E27FC236}">
                <a16:creationId xmlns:a16="http://schemas.microsoft.com/office/drawing/2014/main" id="{2D4CF4FE-6BCD-4F51-AC55-ED9BCF131202}"/>
              </a:ext>
            </a:extLst>
          </p:cNvPr>
          <p:cNvSpPr>
            <a:spLocks noGrp="1"/>
          </p:cNvSpPr>
          <p:nvPr/>
        </p:nvSpPr>
        <p:spPr>
          <a:xfrm>
            <a:off x="1809750" y="21907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1</a:t>
            </a:r>
          </a:p>
        </p:txBody>
      </p:sp>
      <p:sp>
        <p:nvSpPr>
          <p:cNvPr id="8" name="text">
            <a:extLst>
              <a:ext uri="{FF2B5EF4-FFF2-40B4-BE49-F238E27FC236}">
                <a16:creationId xmlns:a16="http://schemas.microsoft.com/office/drawing/2014/main" id="{C15876C9-ABE3-4845-97D9-776E01713D67}"/>
              </a:ext>
            </a:extLst>
          </p:cNvPr>
          <p:cNvSpPr>
            <a:spLocks noGrp="1"/>
          </p:cNvSpPr>
          <p:nvPr/>
        </p:nvSpPr>
        <p:spPr>
          <a:xfrm>
            <a:off x="2476500" y="2190750"/>
            <a:ext cx="79057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9" name="step-number">
            <a:extLst>
              <a:ext uri="{FF2B5EF4-FFF2-40B4-BE49-F238E27FC236}">
                <a16:creationId xmlns:a16="http://schemas.microsoft.com/office/drawing/2014/main" id="{1E68AEEB-BF8D-4D79-992E-FB8CDB804B3E}"/>
              </a:ext>
            </a:extLst>
          </p:cNvPr>
          <p:cNvSpPr>
            <a:spLocks noGrp="1"/>
          </p:cNvSpPr>
          <p:nvPr/>
        </p:nvSpPr>
        <p:spPr>
          <a:xfrm>
            <a:off x="1809750" y="3219450"/>
            <a:ext cx="514350" cy="514350"/>
          </a:xfrm>
          <a:prstGeom prst="roundRect">
            <a:avLst>
              <a:gd name="adj" fmla="val 50000"/>
            </a:avLst>
          </a:prstGeom>
          <a:solidFill>
            <a:srgbClr val="1F6F78"/>
          </a:solidFill>
          <a:ln w="0">
            <a:noFill/>
            <a:prstDash val="solid"/>
          </a:ln>
        </p:spPr>
      </p:sp>
      <p:sp>
        <p:nvSpPr>
          <p:cNvPr id="10" name="text">
            <a:extLst>
              <a:ext uri="{FF2B5EF4-FFF2-40B4-BE49-F238E27FC236}">
                <a16:creationId xmlns:a16="http://schemas.microsoft.com/office/drawing/2014/main" id="{8D4E873B-6483-485C-9F14-84BB2191C45C}"/>
              </a:ext>
            </a:extLst>
          </p:cNvPr>
          <p:cNvSpPr>
            <a:spLocks noGrp="1"/>
          </p:cNvSpPr>
          <p:nvPr/>
        </p:nvSpPr>
        <p:spPr>
          <a:xfrm>
            <a:off x="1809750" y="32194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2</a:t>
            </a:r>
          </a:p>
        </p:txBody>
      </p:sp>
      <p:sp>
        <p:nvSpPr>
          <p:cNvPr id="11" name="text">
            <a:extLst>
              <a:ext uri="{FF2B5EF4-FFF2-40B4-BE49-F238E27FC236}">
                <a16:creationId xmlns:a16="http://schemas.microsoft.com/office/drawing/2014/main" id="{10FC344C-C8AD-4FF6-953F-22DACCE7DFB7}"/>
              </a:ext>
            </a:extLst>
          </p:cNvPr>
          <p:cNvSpPr>
            <a:spLocks noGrp="1"/>
          </p:cNvSpPr>
          <p:nvPr/>
        </p:nvSpPr>
        <p:spPr>
          <a:xfrm>
            <a:off x="2476500" y="3219450"/>
            <a:ext cx="79057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2" name="step-number">
            <a:extLst>
              <a:ext uri="{FF2B5EF4-FFF2-40B4-BE49-F238E27FC236}">
                <a16:creationId xmlns:a16="http://schemas.microsoft.com/office/drawing/2014/main" id="{7CE41822-A4B8-43AE-B9A6-77D26A36FC22}"/>
              </a:ext>
            </a:extLst>
          </p:cNvPr>
          <p:cNvSpPr>
            <a:spLocks noGrp="1"/>
          </p:cNvSpPr>
          <p:nvPr/>
        </p:nvSpPr>
        <p:spPr>
          <a:xfrm>
            <a:off x="1809750" y="4248150"/>
            <a:ext cx="514350" cy="514350"/>
          </a:xfrm>
          <a:prstGeom prst="roundRect">
            <a:avLst>
              <a:gd name="adj" fmla="val 50000"/>
            </a:avLst>
          </a:prstGeom>
          <a:solidFill>
            <a:srgbClr val="1F6F78"/>
          </a:solidFill>
          <a:ln w="0">
            <a:noFill/>
            <a:prstDash val="solid"/>
          </a:ln>
        </p:spPr>
      </p:sp>
      <p:sp>
        <p:nvSpPr>
          <p:cNvPr id="13" name="text">
            <a:extLst>
              <a:ext uri="{FF2B5EF4-FFF2-40B4-BE49-F238E27FC236}">
                <a16:creationId xmlns:a16="http://schemas.microsoft.com/office/drawing/2014/main" id="{4E9D64B5-167F-4BB4-9FAE-C8E49A37B1B0}"/>
              </a:ext>
            </a:extLst>
          </p:cNvPr>
          <p:cNvSpPr>
            <a:spLocks noGrp="1"/>
          </p:cNvSpPr>
          <p:nvPr/>
        </p:nvSpPr>
        <p:spPr>
          <a:xfrm>
            <a:off x="1809750" y="4248150"/>
            <a:ext cx="514350" cy="514350"/>
          </a:xfrm>
          <a:prstGeom prst="rect">
            <a:avLst/>
          </a:prstGeom>
          <a:noFill/>
          <a:ln w="0">
            <a:noFill/>
            <a:prstDash val="solid"/>
          </a:ln>
        </p:spPr>
        <p:txBody>
          <a:bodyPr anchor="ctr"/>
          <a:lstStyle/>
          <a:p>
            <a:pPr algn="ctr">
              <a:buNone/>
              <a:defRPr sz="1800" b="1">
                <a:solidFill>
                  <a:srgbClr val="FFFFFF"/>
                </a:solidFill>
              </a:defRPr>
            </a:pPr>
            <a:r>
              <a:rPr sz="1800" b="1">
                <a:solidFill>
                  <a:srgbClr val="FFFFFF"/>
                </a:solidFill>
              </a:rPr>
              <a:t>3</a:t>
            </a:r>
          </a:p>
        </p:txBody>
      </p:sp>
      <p:sp>
        <p:nvSpPr>
          <p:cNvPr id="14" name="text">
            <a:extLst>
              <a:ext uri="{FF2B5EF4-FFF2-40B4-BE49-F238E27FC236}">
                <a16:creationId xmlns:a16="http://schemas.microsoft.com/office/drawing/2014/main" id="{2908257C-3181-4C75-8252-0BD0643A2B4F}"/>
              </a:ext>
            </a:extLst>
          </p:cNvPr>
          <p:cNvSpPr>
            <a:spLocks noGrp="1"/>
          </p:cNvSpPr>
          <p:nvPr/>
        </p:nvSpPr>
        <p:spPr>
          <a:xfrm>
            <a:off x="2476500" y="4248150"/>
            <a:ext cx="7905750" cy="533400"/>
          </a:xfrm>
          <a:prstGeom prst="rect">
            <a:avLst/>
          </a:prstGeom>
          <a:noFill/>
          <a:ln w="0">
            <a:noFill/>
            <a:prstDash val="solid"/>
          </a:ln>
        </p:spPr>
        <p:txBody>
          <a:bodyPr anchor="ctr"/>
          <a:lstStyle/>
          <a:p>
            <a:pPr algn="l">
              <a:buNone/>
              <a:defRPr sz="1650" b="1">
                <a:solidFill>
                  <a:srgbClr val="173B45"/>
                </a:solidFill>
              </a:defRPr>
            </a:pPr>
            <a:r>
              <a:rPr sz="1650" b="1">
                <a:solidFill>
                  <a:srgbClr val="173B45"/>
                </a:solidFill>
              </a:rPr>
              <a:t>________________________________________</a:t>
            </a:r>
          </a:p>
        </p:txBody>
      </p:sp>
      <p:sp>
        <p:nvSpPr>
          <p:cNvPr id="15" name="text">
            <a:extLst>
              <a:ext uri="{FF2B5EF4-FFF2-40B4-BE49-F238E27FC236}">
                <a16:creationId xmlns:a16="http://schemas.microsoft.com/office/drawing/2014/main" id="{1CC06CD3-D6D4-4611-972A-8282F8D07AA8}"/>
              </a:ext>
            </a:extLst>
          </p:cNvPr>
          <p:cNvSpPr>
            <a:spLocks noGrp="1"/>
          </p:cNvSpPr>
          <p:nvPr/>
        </p:nvSpPr>
        <p:spPr>
          <a:xfrm>
            <a:off x="3429000" y="5410200"/>
            <a:ext cx="5334000" cy="381000"/>
          </a:xfrm>
          <a:prstGeom prst="rect">
            <a:avLst/>
          </a:prstGeom>
          <a:noFill/>
          <a:ln w="0">
            <a:noFill/>
            <a:prstDash val="solid"/>
          </a:ln>
        </p:spPr>
        <p:txBody>
          <a:bodyPr anchor="ctr"/>
          <a:lstStyle/>
          <a:p>
            <a:pPr algn="ctr">
              <a:buNone/>
              <a:defRPr sz="1650" b="1">
                <a:solidFill>
                  <a:srgbClr val="173B45"/>
                </a:solidFill>
              </a:defRPr>
            </a:pPr>
            <a:r>
              <a:rPr sz="1650" b="1">
                <a:solidFill>
                  <a:srgbClr val="173B45"/>
                </a:solidFill>
              </a:rPr>
              <a:t>Lisa igale tegevusele tähtaeg.</a:t>
            </a:r>
          </a:p>
        </p:txBody>
      </p:sp>
    </p:spTree>
    <p:extLst>
      <p:ext uri="{BB962C8B-B14F-4D97-AF65-F5344CB8AC3E}">
        <p14:creationId xmlns:p14="http://schemas.microsoft.com/office/powerpoint/2010/main" val="981209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
            <a:extLst>
              <a:ext uri="{FF2B5EF4-FFF2-40B4-BE49-F238E27FC236}">
                <a16:creationId xmlns:a16="http://schemas.microsoft.com/office/drawing/2014/main" id="{7DDA59F6-CA9F-41F2-9318-960C381D6B3B}"/>
              </a:ext>
            </a:extLst>
          </p:cNvPr>
          <p:cNvSpPr>
            <a:spLocks noGrp="1"/>
          </p:cNvSpPr>
          <p:nvPr/>
        </p:nvSpPr>
        <p:spPr>
          <a:xfrm>
            <a:off x="647700" y="323850"/>
            <a:ext cx="4762500" cy="228600"/>
          </a:xfrm>
          <a:prstGeom prst="rect">
            <a:avLst/>
          </a:prstGeom>
          <a:noFill/>
          <a:ln w="0">
            <a:noFill/>
            <a:prstDash val="solid"/>
          </a:ln>
        </p:spPr>
        <p:txBody>
          <a:bodyPr anchor="t"/>
          <a:lstStyle/>
          <a:p>
            <a:pPr algn="l">
              <a:buNone/>
              <a:defRPr sz="975" b="1">
                <a:solidFill>
                  <a:srgbClr val="1F6F78"/>
                </a:solidFill>
              </a:defRPr>
            </a:pPr>
            <a:r>
              <a:rPr sz="975" b="1">
                <a:solidFill>
                  <a:srgbClr val="1F6F78"/>
                </a:solidFill>
              </a:rPr>
              <a:t>LÕPUKÜSIMUS</a:t>
            </a:r>
          </a:p>
        </p:txBody>
      </p:sp>
      <p:sp>
        <p:nvSpPr>
          <p:cNvPr id="2" name="Straight Connector 1">
            <a:extLst>
              <a:ext uri="{FF2B5EF4-FFF2-40B4-BE49-F238E27FC236}">
                <a16:creationId xmlns:a16="http://schemas.microsoft.com/office/drawing/2014/main" id="{4DC702FA-0149-493D-8794-004AB29498FC}"/>
              </a:ext>
            </a:extLst>
          </p:cNvPr>
          <p:cNvSpPr>
            <a:spLocks noGrp="1"/>
          </p:cNvSpPr>
          <p:nvPr/>
        </p:nvSpPr>
        <p:spPr>
          <a:xfrm>
            <a:off x="647700" y="6457950"/>
            <a:ext cx="10896600" cy="0"/>
          </a:xfrm>
          <a:prstGeom prst="line">
            <a:avLst/>
          </a:prstGeom>
          <a:noFill/>
          <a:ln w="9525">
            <a:solidFill>
              <a:srgbClr val="D5DEDF"/>
            </a:solidFill>
            <a:prstDash val="solid"/>
          </a:ln>
        </p:spPr>
      </p:sp>
      <p:sp>
        <p:nvSpPr>
          <p:cNvPr id="3" name="text">
            <a:extLst>
              <a:ext uri="{FF2B5EF4-FFF2-40B4-BE49-F238E27FC236}">
                <a16:creationId xmlns:a16="http://schemas.microsoft.com/office/drawing/2014/main" id="{F5B4E112-69D2-49E6-9FED-76ACB78BA0A7}"/>
              </a:ext>
            </a:extLst>
          </p:cNvPr>
          <p:cNvSpPr>
            <a:spLocks noGrp="1"/>
          </p:cNvSpPr>
          <p:nvPr/>
        </p:nvSpPr>
        <p:spPr>
          <a:xfrm>
            <a:off x="647700" y="6515100"/>
            <a:ext cx="2857500" cy="171450"/>
          </a:xfrm>
          <a:prstGeom prst="rect">
            <a:avLst/>
          </a:prstGeom>
          <a:noFill/>
          <a:ln w="0">
            <a:noFill/>
            <a:prstDash val="solid"/>
          </a:ln>
        </p:spPr>
        <p:txBody>
          <a:bodyPr anchor="t"/>
          <a:lstStyle/>
          <a:p>
            <a:pPr algn="l">
              <a:buNone/>
              <a:defRPr sz="750" b="1">
                <a:solidFill>
                  <a:srgbClr val="526064"/>
                </a:solidFill>
              </a:defRPr>
            </a:pPr>
            <a:r>
              <a:rPr sz="750" b="1">
                <a:solidFill>
                  <a:srgbClr val="526064"/>
                </a:solidFill>
              </a:rPr>
              <a:t>VALMIS KRIISIKS</a:t>
            </a:r>
          </a:p>
        </p:txBody>
      </p:sp>
      <p:sp>
        <p:nvSpPr>
          <p:cNvPr id="4" name="text">
            <a:extLst>
              <a:ext uri="{FF2B5EF4-FFF2-40B4-BE49-F238E27FC236}">
                <a16:creationId xmlns:a16="http://schemas.microsoft.com/office/drawing/2014/main" id="{FA0CC4FA-6D8D-4D38-B550-BF011572C976}"/>
              </a:ext>
            </a:extLst>
          </p:cNvPr>
          <p:cNvSpPr>
            <a:spLocks noGrp="1"/>
          </p:cNvSpPr>
          <p:nvPr/>
        </p:nvSpPr>
        <p:spPr>
          <a:xfrm>
            <a:off x="11144250" y="6496050"/>
            <a:ext cx="400050" cy="190500"/>
          </a:xfrm>
          <a:prstGeom prst="rect">
            <a:avLst/>
          </a:prstGeom>
          <a:noFill/>
          <a:ln w="0">
            <a:noFill/>
            <a:prstDash val="solid"/>
          </a:ln>
        </p:spPr>
        <p:txBody>
          <a:bodyPr anchor="t"/>
          <a:lstStyle/>
          <a:p>
            <a:pPr algn="r">
              <a:buNone/>
              <a:defRPr sz="825" b="0">
                <a:solidFill>
                  <a:srgbClr val="526064"/>
                </a:solidFill>
              </a:defRPr>
            </a:pPr>
            <a:r>
              <a:rPr sz="825" b="0">
                <a:solidFill>
                  <a:srgbClr val="526064"/>
                </a:solidFill>
              </a:rPr>
              <a:t>39</a:t>
            </a:r>
          </a:p>
        </p:txBody>
      </p:sp>
      <p:sp>
        <p:nvSpPr>
          <p:cNvPr id="5" name="text">
            <a:extLst>
              <a:ext uri="{FF2B5EF4-FFF2-40B4-BE49-F238E27FC236}">
                <a16:creationId xmlns:a16="http://schemas.microsoft.com/office/drawing/2014/main" id="{55274057-6374-433D-ADDE-237981DD33D4}"/>
              </a:ext>
            </a:extLst>
          </p:cNvPr>
          <p:cNvSpPr>
            <a:spLocks noGrp="1"/>
          </p:cNvSpPr>
          <p:nvPr/>
        </p:nvSpPr>
        <p:spPr>
          <a:xfrm>
            <a:off x="647700" y="742950"/>
            <a:ext cx="10896600" cy="628650"/>
          </a:xfrm>
          <a:prstGeom prst="rect">
            <a:avLst/>
          </a:prstGeom>
          <a:noFill/>
          <a:ln w="0">
            <a:noFill/>
            <a:prstDash val="solid"/>
          </a:ln>
        </p:spPr>
        <p:txBody>
          <a:bodyPr anchor="t"/>
          <a:lstStyle/>
          <a:p>
            <a:pPr algn="l">
              <a:buNone/>
              <a:defRPr sz="2850" b="1">
                <a:solidFill>
                  <a:srgbClr val="173B45"/>
                </a:solidFill>
              </a:defRPr>
            </a:pPr>
            <a:r>
              <a:rPr sz="2850" b="1">
                <a:solidFill>
                  <a:srgbClr val="173B45"/>
                </a:solidFill>
              </a:rPr>
              <a:t>Mida teed järgmise 7 päeva jooksul?</a:t>
            </a:r>
          </a:p>
        </p:txBody>
      </p:sp>
      <p:sp>
        <p:nvSpPr>
          <p:cNvPr id="6" name="box">
            <a:extLst>
              <a:ext uri="{FF2B5EF4-FFF2-40B4-BE49-F238E27FC236}">
                <a16:creationId xmlns:a16="http://schemas.microsoft.com/office/drawing/2014/main" id="{27BD954F-4FAF-4EF2-87F0-8007636FA167}"/>
              </a:ext>
            </a:extLst>
          </p:cNvPr>
          <p:cNvSpPr>
            <a:spLocks noGrp="1"/>
          </p:cNvSpPr>
          <p:nvPr/>
        </p:nvSpPr>
        <p:spPr>
          <a:xfrm>
            <a:off x="1428750" y="2095500"/>
            <a:ext cx="9334500" cy="2476500"/>
          </a:xfrm>
          <a:prstGeom prst="roundRect">
            <a:avLst>
              <a:gd name="adj" fmla="val 9231"/>
            </a:avLst>
          </a:prstGeom>
          <a:solidFill>
            <a:srgbClr val="E8F2F3"/>
          </a:solidFill>
          <a:ln w="9525">
            <a:solidFill>
              <a:srgbClr val="1F6F78"/>
            </a:solidFill>
            <a:prstDash val="solid"/>
          </a:ln>
        </p:spPr>
      </p:sp>
      <p:sp>
        <p:nvSpPr>
          <p:cNvPr id="7" name="text">
            <a:extLst>
              <a:ext uri="{FF2B5EF4-FFF2-40B4-BE49-F238E27FC236}">
                <a16:creationId xmlns:a16="http://schemas.microsoft.com/office/drawing/2014/main" id="{26CDC083-76D4-49ED-93A8-D5813327E061}"/>
              </a:ext>
            </a:extLst>
          </p:cNvPr>
          <p:cNvSpPr>
            <a:spLocks noGrp="1"/>
          </p:cNvSpPr>
          <p:nvPr/>
        </p:nvSpPr>
        <p:spPr>
          <a:xfrm>
            <a:off x="1809750" y="2400300"/>
            <a:ext cx="8572500" cy="457200"/>
          </a:xfrm>
          <a:prstGeom prst="rect">
            <a:avLst/>
          </a:prstGeom>
          <a:noFill/>
          <a:ln w="0">
            <a:noFill/>
            <a:prstDash val="solid"/>
          </a:ln>
        </p:spPr>
        <p:txBody>
          <a:bodyPr anchor="ctr"/>
          <a:lstStyle/>
          <a:p>
            <a:pPr algn="ctr">
              <a:buNone/>
              <a:defRPr sz="2250" b="1">
                <a:solidFill>
                  <a:srgbClr val="1F6F78"/>
                </a:solidFill>
              </a:defRPr>
            </a:pPr>
            <a:r>
              <a:rPr sz="2250" b="1">
                <a:solidFill>
                  <a:srgbClr val="1F6F78"/>
                </a:solidFill>
              </a:rPr>
              <a:t>Ava menti.com</a:t>
            </a:r>
          </a:p>
        </p:txBody>
      </p:sp>
      <p:sp>
        <p:nvSpPr>
          <p:cNvPr id="8" name="text">
            <a:extLst>
              <a:ext uri="{FF2B5EF4-FFF2-40B4-BE49-F238E27FC236}">
                <a16:creationId xmlns:a16="http://schemas.microsoft.com/office/drawing/2014/main" id="{9D585131-9810-4AE0-BD8C-EA6D523136A6}"/>
              </a:ext>
            </a:extLst>
          </p:cNvPr>
          <p:cNvSpPr>
            <a:spLocks noGrp="1"/>
          </p:cNvSpPr>
          <p:nvPr/>
        </p:nvSpPr>
        <p:spPr>
          <a:xfrm>
            <a:off x="1809750" y="3105150"/>
            <a:ext cx="8572500" cy="514350"/>
          </a:xfrm>
          <a:prstGeom prst="rect">
            <a:avLst/>
          </a:prstGeom>
          <a:noFill/>
          <a:ln w="0">
            <a:noFill/>
            <a:prstDash val="solid"/>
          </a:ln>
        </p:spPr>
        <p:txBody>
          <a:bodyPr anchor="ctr"/>
          <a:lstStyle/>
          <a:p>
            <a:pPr algn="ctr">
              <a:buNone/>
              <a:defRPr sz="1725" b="0">
                <a:solidFill>
                  <a:srgbClr val="111111"/>
                </a:solidFill>
              </a:defRPr>
            </a:pPr>
            <a:r>
              <a:rPr sz="1725" b="0">
                <a:solidFill>
                  <a:srgbClr val="111111"/>
                </a:solidFill>
              </a:rPr>
              <a:t>Sisesta ekraanil olev kood ja kirjuta üks konkreetne tegevus.</a:t>
            </a:r>
          </a:p>
        </p:txBody>
      </p:sp>
      <p:sp>
        <p:nvSpPr>
          <p:cNvPr id="9" name="text">
            <a:extLst>
              <a:ext uri="{FF2B5EF4-FFF2-40B4-BE49-F238E27FC236}">
                <a16:creationId xmlns:a16="http://schemas.microsoft.com/office/drawing/2014/main" id="{C506A1FB-1C58-4FBE-BDCC-1E87B79B5D07}"/>
              </a:ext>
            </a:extLst>
          </p:cNvPr>
          <p:cNvSpPr>
            <a:spLocks noGrp="1"/>
          </p:cNvSpPr>
          <p:nvPr/>
        </p:nvSpPr>
        <p:spPr>
          <a:xfrm>
            <a:off x="1809750" y="3905250"/>
            <a:ext cx="8572500" cy="323850"/>
          </a:xfrm>
          <a:prstGeom prst="rect">
            <a:avLst/>
          </a:prstGeom>
          <a:noFill/>
          <a:ln w="0">
            <a:noFill/>
            <a:prstDash val="solid"/>
          </a:ln>
        </p:spPr>
        <p:txBody>
          <a:bodyPr anchor="ctr"/>
          <a:lstStyle/>
          <a:p>
            <a:pPr algn="ctr">
              <a:buNone/>
              <a:defRPr sz="1425" b="1">
                <a:solidFill>
                  <a:srgbClr val="D26A3A"/>
                </a:solidFill>
              </a:defRPr>
            </a:pPr>
            <a:r>
              <a:rPr sz="1425" b="1">
                <a:solidFill>
                  <a:srgbClr val="D26A3A"/>
                </a:solidFill>
              </a:rPr>
              <a:t>Võimalikult väike. Võimalikult päris.</a:t>
            </a:r>
          </a:p>
        </p:txBody>
      </p:sp>
    </p:spTree>
    <p:extLst>
      <p:ext uri="{BB962C8B-B14F-4D97-AF65-F5344CB8AC3E}">
        <p14:creationId xmlns:p14="http://schemas.microsoft.com/office/powerpoint/2010/main" val="3974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73B45"/>
        </a:solidFill>
        <a:effectLst/>
      </p:bgPr>
    </p:bg>
    <p:spTree>
      <p:nvGrpSpPr>
        <p:cNvPr id="1" name=""/>
        <p:cNvGrpSpPr/>
        <p:nvPr/>
      </p:nvGrpSpPr>
      <p:grpSpPr>
        <a:xfrm>
          <a:off x="0" y="0"/>
          <a:ext cx="0" cy="0"/>
          <a:chOff x="0" y="0"/>
          <a:chExt cx="0" cy="0"/>
        </a:xfrm>
      </p:grpSpPr>
      <p:sp>
        <p:nvSpPr>
          <p:cNvPr id="7" name="box">
            <a:extLst>
              <a:ext uri="{FF2B5EF4-FFF2-40B4-BE49-F238E27FC236}">
                <a16:creationId xmlns:a16="http://schemas.microsoft.com/office/drawing/2014/main" id="{10780D07-2475-4F51-9C6A-2B308926DD96}"/>
              </a:ext>
            </a:extLst>
          </p:cNvPr>
          <p:cNvSpPr>
            <a:spLocks noGrp="1"/>
          </p:cNvSpPr>
          <p:nvPr/>
        </p:nvSpPr>
        <p:spPr>
          <a:xfrm>
            <a:off x="0" y="0"/>
            <a:ext cx="171450" cy="6858000"/>
          </a:xfrm>
          <a:prstGeom prst="rect">
            <a:avLst/>
          </a:prstGeom>
          <a:solidFill>
            <a:srgbClr val="D26A3A"/>
          </a:solidFill>
          <a:ln w="9525">
            <a:solidFill>
              <a:srgbClr val="D26A3A"/>
            </a:solidFill>
            <a:prstDash val="solid"/>
          </a:ln>
        </p:spPr>
      </p:sp>
      <p:sp>
        <p:nvSpPr>
          <p:cNvPr id="2" name="text">
            <a:extLst>
              <a:ext uri="{FF2B5EF4-FFF2-40B4-BE49-F238E27FC236}">
                <a16:creationId xmlns:a16="http://schemas.microsoft.com/office/drawing/2014/main" id="{6F48EF55-377A-4E6D-A618-D04811013D4E}"/>
              </a:ext>
            </a:extLst>
          </p:cNvPr>
          <p:cNvSpPr>
            <a:spLocks noGrp="1"/>
          </p:cNvSpPr>
          <p:nvPr/>
        </p:nvSpPr>
        <p:spPr>
          <a:xfrm>
            <a:off x="952500" y="1714500"/>
            <a:ext cx="10287000" cy="647700"/>
          </a:xfrm>
          <a:prstGeom prst="rect">
            <a:avLst/>
          </a:prstGeom>
          <a:noFill/>
          <a:ln w="0">
            <a:noFill/>
            <a:prstDash val="solid"/>
          </a:ln>
        </p:spPr>
        <p:txBody>
          <a:bodyPr anchor="ctr"/>
          <a:lstStyle/>
          <a:p>
            <a:pPr algn="ctr">
              <a:buNone/>
              <a:defRPr sz="3000" b="1">
                <a:solidFill>
                  <a:srgbClr val="FFFFFF"/>
                </a:solidFill>
              </a:defRPr>
            </a:pPr>
            <a:r>
              <a:rPr sz="3000" b="1">
                <a:solidFill>
                  <a:srgbClr val="FFFFFF"/>
                </a:solidFill>
              </a:rPr>
              <a:t>MEIL POLE PÕHJUST PAANIKAKS,</a:t>
            </a:r>
          </a:p>
        </p:txBody>
      </p:sp>
      <p:sp>
        <p:nvSpPr>
          <p:cNvPr id="3" name="text">
            <a:extLst>
              <a:ext uri="{FF2B5EF4-FFF2-40B4-BE49-F238E27FC236}">
                <a16:creationId xmlns:a16="http://schemas.microsoft.com/office/drawing/2014/main" id="{B2E52AEE-004B-4AA6-BD17-41D354818A2A}"/>
              </a:ext>
            </a:extLst>
          </p:cNvPr>
          <p:cNvSpPr>
            <a:spLocks noGrp="1"/>
          </p:cNvSpPr>
          <p:nvPr/>
        </p:nvSpPr>
        <p:spPr>
          <a:xfrm>
            <a:off x="952500" y="2647950"/>
            <a:ext cx="10287000" cy="647700"/>
          </a:xfrm>
          <a:prstGeom prst="rect">
            <a:avLst/>
          </a:prstGeom>
          <a:noFill/>
          <a:ln w="0">
            <a:noFill/>
            <a:prstDash val="solid"/>
          </a:ln>
        </p:spPr>
        <p:txBody>
          <a:bodyPr anchor="ctr"/>
          <a:lstStyle/>
          <a:p>
            <a:pPr algn="ctr">
              <a:buNone/>
              <a:defRPr sz="3000" b="1">
                <a:solidFill>
                  <a:srgbClr val="F4B18F"/>
                </a:solidFill>
              </a:defRPr>
            </a:pPr>
            <a:r>
              <a:rPr sz="3000" b="1">
                <a:solidFill>
                  <a:srgbClr val="F4B18F"/>
                </a:solidFill>
              </a:rPr>
              <a:t>AGA MEIL PEAB OLEMA PLAAN.</a:t>
            </a:r>
          </a:p>
        </p:txBody>
      </p:sp>
      <p:sp>
        <p:nvSpPr>
          <p:cNvPr id="4" name="Straight Connector 3">
            <a:extLst>
              <a:ext uri="{FF2B5EF4-FFF2-40B4-BE49-F238E27FC236}">
                <a16:creationId xmlns:a16="http://schemas.microsoft.com/office/drawing/2014/main" id="{02EE4C3D-B861-4448-95EF-6DA2093F63BA}"/>
              </a:ext>
            </a:extLst>
          </p:cNvPr>
          <p:cNvSpPr>
            <a:spLocks noGrp="1"/>
          </p:cNvSpPr>
          <p:nvPr/>
        </p:nvSpPr>
        <p:spPr>
          <a:xfrm>
            <a:off x="3429000" y="3771900"/>
            <a:ext cx="5334000" cy="0"/>
          </a:xfrm>
          <a:prstGeom prst="line">
            <a:avLst/>
          </a:prstGeom>
          <a:noFill/>
          <a:ln w="38100">
            <a:solidFill>
              <a:srgbClr val="1F6F78"/>
            </a:solidFill>
            <a:prstDash val="solid"/>
          </a:ln>
        </p:spPr>
      </p:sp>
      <p:sp>
        <p:nvSpPr>
          <p:cNvPr id="5" name="text">
            <a:extLst>
              <a:ext uri="{FF2B5EF4-FFF2-40B4-BE49-F238E27FC236}">
                <a16:creationId xmlns:a16="http://schemas.microsoft.com/office/drawing/2014/main" id="{B5CC637B-E1DC-4423-9D8D-8613B67875D1}"/>
              </a:ext>
            </a:extLst>
          </p:cNvPr>
          <p:cNvSpPr>
            <a:spLocks noGrp="1"/>
          </p:cNvSpPr>
          <p:nvPr/>
        </p:nvSpPr>
        <p:spPr>
          <a:xfrm>
            <a:off x="1524000" y="4229100"/>
            <a:ext cx="9144000" cy="514350"/>
          </a:xfrm>
          <a:prstGeom prst="rect">
            <a:avLst/>
          </a:prstGeom>
          <a:noFill/>
          <a:ln w="0">
            <a:noFill/>
            <a:prstDash val="solid"/>
          </a:ln>
        </p:spPr>
        <p:txBody>
          <a:bodyPr anchor="ctr"/>
          <a:lstStyle/>
          <a:p>
            <a:pPr algn="ctr">
              <a:buNone/>
              <a:defRPr sz="1800" b="0">
                <a:solidFill>
                  <a:srgbClr val="E8F2F3"/>
                </a:solidFill>
              </a:defRPr>
            </a:pPr>
            <a:r>
              <a:rPr sz="1800" b="0">
                <a:solidFill>
                  <a:srgbClr val="E8F2F3"/>
                </a:solidFill>
              </a:rPr>
              <a:t>Täida töövihik lõpuni. Räägi plaan läbi. Harjuta üks kord.</a:t>
            </a:r>
          </a:p>
        </p:txBody>
      </p:sp>
      <p:sp>
        <p:nvSpPr>
          <p:cNvPr id="6" name="text">
            <a:extLst>
              <a:ext uri="{FF2B5EF4-FFF2-40B4-BE49-F238E27FC236}">
                <a16:creationId xmlns:a16="http://schemas.microsoft.com/office/drawing/2014/main" id="{5C256459-9C7E-45B8-B768-9DC1939471FC}"/>
              </a:ext>
            </a:extLst>
          </p:cNvPr>
          <p:cNvSpPr>
            <a:spLocks noGrp="1"/>
          </p:cNvSpPr>
          <p:nvPr/>
        </p:nvSpPr>
        <p:spPr>
          <a:xfrm>
            <a:off x="1714500" y="5810250"/>
            <a:ext cx="8763000" cy="285750"/>
          </a:xfrm>
          <a:prstGeom prst="rect">
            <a:avLst/>
          </a:prstGeom>
          <a:noFill/>
          <a:ln w="0">
            <a:noFill/>
            <a:prstDash val="solid"/>
          </a:ln>
        </p:spPr>
        <p:txBody>
          <a:bodyPr anchor="ctr"/>
          <a:lstStyle/>
          <a:p>
            <a:pPr algn="ctr">
              <a:buNone/>
              <a:defRPr sz="1275" b="1">
                <a:solidFill>
                  <a:srgbClr val="FFFFFF"/>
                </a:solidFill>
              </a:defRPr>
            </a:pPr>
            <a:r>
              <a:rPr sz="1275" b="1">
                <a:solidFill>
                  <a:srgbClr val="FFFFFF"/>
                </a:solidFill>
              </a:rPr>
              <a:t>olevalmis.ee  •  kriis.ee  •  1247  •  vahetu ohu korral 112</a:t>
            </a:r>
          </a:p>
        </p:txBody>
      </p:sp>
    </p:spTree>
    <p:extLst>
      <p:ext uri="{BB962C8B-B14F-4D97-AF65-F5344CB8AC3E}">
        <p14:creationId xmlns:p14="http://schemas.microsoft.com/office/powerpoint/2010/main" val="80972341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1342</TotalTime>
  <Words>5067</Words>
  <Application>Microsoft Office PowerPoint</Application>
  <DocSecurity>0</DocSecurity>
  <PresentationFormat>Widescreen</PresentationFormat>
  <Paragraphs>889</Paragraphs>
  <Slides>41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Google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Artur Raudna</cp:lastModifiedBy>
  <cp:revision>2</cp:revision>
  <cp:lastPrinted>2026-09-21T15:28:46Z</cp:lastPrinted>
  <dcterms:created xsi:type="dcterms:W3CDTF">2026-09-18T11:15:07Z</dcterms:created>
  <dcterms:modified xsi:type="dcterms:W3CDTF">2026-09-22T11:55:59Z</dcterms:modified>
</cp:coreProperties>
</file>